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797675" cy="9926638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b="0" strike="noStrike" spc="-1">
                <a:latin typeface="Arial" panose="020B0604020202020204"/>
              </a:rPr>
              <a:t>Cliquez pour modifier le format des notes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400" b="0" strike="noStrike" spc="-1">
                <a:latin typeface="Times New Roman" panose="02020603050405020304"/>
              </a:rPr>
              <a:t> 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fr-FR" sz="1400" b="0" strike="noStrike" spc="-1">
                <a:latin typeface="Times New Roman" panose="02020603050405020304"/>
              </a:rPr>
              <a:t> 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fr-FR" sz="1400" b="0" strike="noStrike" spc="-1">
                <a:latin typeface="Times New Roman" panose="02020603050405020304"/>
              </a:rPr>
              <a:t> </a:t>
            </a:r>
          </a:p>
        </p:txBody>
      </p:sp>
      <p:sp>
        <p:nvSpPr>
          <p:cNvPr id="11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DAA5EE06-B1A2-4567-9B5B-A53F5CF87D07}" type="slidenum">
              <a:rPr lang="fr-FR" sz="1400" b="0" strike="noStrike" spc="-1">
                <a:latin typeface="Times New Roman" panose="02020603050405020304"/>
              </a:rPr>
              <a:t>‹N°›</a:t>
            </a:fld>
            <a:endParaRPr lang="fr-FR" sz="1400" b="0" strike="noStrike" spc="-1"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7440" cy="44658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 panose="020B0604020202020204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3849840" y="9428040"/>
            <a:ext cx="294480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64621F9-172F-478A-8E71-E8B9CDDAE0AF}" type="slidenum">
              <a:rPr lang="fr-FR" sz="1200" b="0" strike="noStrike" spc="-1">
                <a:solidFill>
                  <a:srgbClr val="000000"/>
                </a:solidFill>
                <a:latin typeface="Arial" panose="020B0604020202020204"/>
              </a:rPr>
              <a:t>1</a:t>
            </a:fld>
            <a:endParaRPr lang="fr-FR" sz="1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7440" cy="44658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 panose="020B0604020202020204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3849840" y="9428040"/>
            <a:ext cx="294480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A50B873-7505-4814-B08D-79E6CB39DA11}" type="slidenum">
              <a:rPr lang="fr-FR" sz="1200" b="0" strike="noStrike" spc="-1">
                <a:solidFill>
                  <a:srgbClr val="000000"/>
                </a:solidFill>
                <a:latin typeface="Arial" panose="020B0604020202020204"/>
              </a:rPr>
              <a:t>14</a:t>
            </a:fld>
            <a:endParaRPr lang="fr-FR" sz="1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7440" cy="44658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 panose="020B0604020202020204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3849840" y="9428040"/>
            <a:ext cx="294480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325D266-C381-4E16-BA3C-5096D627DA71}" type="slidenum">
              <a:rPr lang="fr-FR" sz="1200" b="0" strike="noStrike" spc="-1">
                <a:solidFill>
                  <a:srgbClr val="000000"/>
                </a:solidFill>
                <a:latin typeface="Arial" panose="020B0604020202020204"/>
              </a:rPr>
              <a:t>16</a:t>
            </a:fld>
            <a:endParaRPr lang="fr-FR" sz="1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 panose="020B0604020202020204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 panose="020B0604020202020204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 panose="020B0604020202020204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 panose="020B0604020202020204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 panose="020B0604020202020204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 panose="020B0604020202020204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 panose="020B0604020202020204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 panose="020B0604020202020204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 panose="020B0604020202020204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 panose="020B0604020202020204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 panose="020B0604020202020204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 panose="020B0604020202020204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 panose="020B0604020202020204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 panose="020B0604020202020204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 panose="020B0604020202020204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 panose="020B0604020202020204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 panose="020B0604020202020204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 panose="020B0604020202020204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 panose="020B0604020202020204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 panose="020B0604020202020204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 panose="020B0604020202020204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 panose="020B0604020202020204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 panose="020B0604020202020204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 panose="020B0604020202020204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 panose="020B0604020202020204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 panose="020B0604020202020204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 panose="020B0604020202020204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latin typeface="Arial" panose="020B0604020202020204"/>
              </a:rPr>
              <a:t>Cliquez pour éditer le format du texte-titre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3200" b="0" strike="noStrike" spc="-1">
                <a:latin typeface="Arial" panose="020B0604020202020204"/>
              </a:rPr>
              <a:t>Cliquez pour éditer le format du plan de texte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800" b="0" strike="noStrike" spc="-1">
                <a:latin typeface="Arial" panose="020B0604020202020204"/>
              </a:rPr>
              <a:t>Second niveau de plan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400" b="0" strike="noStrike" spc="-1">
                <a:latin typeface="Arial" panose="020B0604020202020204"/>
              </a:rPr>
              <a:t>Troisième niveau de plan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000" b="0" strike="noStrike" spc="-1">
                <a:latin typeface="Arial" panose="020B0604020202020204"/>
              </a:rPr>
              <a:t>Quatrième niveau de plan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latin typeface="Arial" panose="020B0604020202020204"/>
              </a:rPr>
              <a:t>Cinquième niveau de plan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latin typeface="Arial" panose="020B0604020202020204"/>
              </a:rPr>
              <a:t>Sixième niveau de plan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latin typeface="Arial" panose="020B0604020202020204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latin typeface="Arial" panose="020B0604020202020204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3200" b="0" strike="noStrike" spc="-1">
                <a:latin typeface="Arial" panose="020B0604020202020204"/>
              </a:rPr>
              <a:t>Cliquez pour éditer le format du plan de texte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800" b="0" strike="noStrike" spc="-1">
                <a:latin typeface="Arial" panose="020B0604020202020204"/>
              </a:rPr>
              <a:t>Second niveau de plan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400" b="0" strike="noStrike" spc="-1">
                <a:latin typeface="Arial" panose="020B0604020202020204"/>
              </a:rPr>
              <a:t>Troisième niveau de plan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000" b="0" strike="noStrike" spc="-1">
                <a:latin typeface="Arial" panose="020B0604020202020204"/>
              </a:rPr>
              <a:t>Quatrième niveau de plan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latin typeface="Arial" panose="020B0604020202020204"/>
              </a:rPr>
              <a:t>Cinquième niveau de plan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latin typeface="Arial" panose="020B0604020202020204"/>
              </a:rPr>
              <a:t>Sixième niveau de plan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latin typeface="Arial" panose="020B0604020202020204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latin typeface="Arial" panose="020B0604020202020204"/>
              </a:rPr>
              <a:t>Cliquez pour éditer le format du texte-titre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3200" b="0" strike="noStrike" spc="-1">
                <a:latin typeface="Arial" panose="020B0604020202020204"/>
              </a:rPr>
              <a:t>Cliquez pour éditer le format du plan de texte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800" b="0" strike="noStrike" spc="-1">
                <a:latin typeface="Arial" panose="020B0604020202020204"/>
              </a:rPr>
              <a:t>Second niveau de plan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400" b="0" strike="noStrike" spc="-1">
                <a:latin typeface="Arial" panose="020B0604020202020204"/>
              </a:rPr>
              <a:t>Troisième niveau de plan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fr-FR" sz="2000" b="0" strike="noStrike" spc="-1">
                <a:latin typeface="Arial" panose="020B0604020202020204"/>
              </a:rPr>
              <a:t>Quatrième niveau de plan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latin typeface="Arial" panose="020B0604020202020204"/>
              </a:rPr>
              <a:t>Cinquième niveau de plan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latin typeface="Arial" panose="020B0604020202020204"/>
              </a:rPr>
              <a:t>Sixième niveau de plan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fr-FR" sz="2000" b="0" strike="noStrike" spc="-1">
                <a:latin typeface="Arial" panose="020B0604020202020204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714240" y="981000"/>
            <a:ext cx="7356600" cy="541368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r">
              <a:lnSpc>
                <a:spcPct val="100000"/>
              </a:lnSpc>
              <a:spcBef>
                <a:spcPts val="1920"/>
              </a:spcBef>
            </a:pPr>
            <a:endParaRPr lang="fr-FR" sz="1800" b="0" strike="noStrike" spc="-1">
              <a:latin typeface="Arial" panose="020B0604020202020204"/>
            </a:endParaRPr>
          </a:p>
          <a:p>
            <a:pPr algn="r">
              <a:lnSpc>
                <a:spcPct val="100000"/>
              </a:lnSpc>
              <a:spcBef>
                <a:spcPts val="1920"/>
              </a:spcBef>
            </a:pPr>
            <a:r>
              <a:rPr lang="fr-FR" sz="9600" b="1" strike="noStrike" spc="-1">
                <a:solidFill>
                  <a:srgbClr val="FF3300"/>
                </a:solidFill>
                <a:latin typeface="Caracteres L2"/>
                <a:ea typeface="Linux Biolinum G"/>
              </a:rPr>
              <a:t>La laïcité</a:t>
            </a:r>
            <a:endParaRPr lang="fr-FR" sz="96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endParaRPr lang="fr-FR" sz="96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endParaRPr lang="fr-FR" sz="96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endParaRPr lang="fr-FR" sz="96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endParaRPr lang="fr-FR" sz="96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endParaRPr lang="fr-FR" sz="9600" b="0" strike="noStrike" spc="-1">
              <a:latin typeface="Arial" panose="020B0604020202020204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</a:pPr>
            <a:r>
              <a:rPr lang="fr-FR" sz="1800" b="0" strike="noStrike" spc="-1">
                <a:solidFill>
                  <a:srgbClr val="262626"/>
                </a:solidFill>
                <a:latin typeface="Arial" panose="020B0604020202020204"/>
                <a:ea typeface="Linux Biolinum G"/>
              </a:rPr>
              <a:t>Bureau central des cultes</a:t>
            </a:r>
            <a:endParaRPr lang="fr-FR" sz="1800" b="0" strike="noStrike" spc="-1">
              <a:latin typeface="Arial" panose="020B0604020202020204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</a:pPr>
            <a:r>
              <a:rPr lang="fr-FR" sz="1800" b="0" strike="noStrike" spc="-1">
                <a:solidFill>
                  <a:srgbClr val="262626"/>
                </a:solidFill>
                <a:latin typeface="Arial" panose="020B0604020202020204"/>
                <a:ea typeface="Linux Biolinum G"/>
              </a:rPr>
              <a:t>Direction des libertés publiques et des affaires juridiques</a:t>
            </a:r>
            <a:endParaRPr lang="fr-FR" sz="1800" b="0" strike="noStrike" spc="-1">
              <a:latin typeface="Arial" panose="020B0604020202020204"/>
            </a:endParaRPr>
          </a:p>
          <a:p>
            <a:pPr algn="r">
              <a:lnSpc>
                <a:spcPct val="100000"/>
              </a:lnSpc>
              <a:spcBef>
                <a:spcPts val="360"/>
              </a:spcBef>
            </a:pPr>
            <a:r>
              <a:rPr lang="fr-FR" sz="1800" b="0" strike="noStrike" spc="-1">
                <a:solidFill>
                  <a:srgbClr val="262626"/>
                </a:solidFill>
                <a:latin typeface="Arial" panose="020B0604020202020204"/>
                <a:ea typeface="Linux Biolinum G"/>
              </a:rPr>
              <a:t>Ministère de l’intérieur</a:t>
            </a:r>
            <a:endParaRPr lang="fr-FR" sz="1800" b="0" strike="noStrike" spc="-1">
              <a:latin typeface="Arial" panose="020B0604020202020204"/>
            </a:endParaRPr>
          </a:p>
          <a:p>
            <a:pPr algn="r">
              <a:lnSpc>
                <a:spcPct val="100000"/>
              </a:lnSpc>
              <a:spcBef>
                <a:spcPts val="340"/>
              </a:spcBef>
            </a:pPr>
            <a:endParaRPr lang="fr-FR" sz="1800" b="0" strike="noStrike" spc="-1">
              <a:latin typeface="Arial" panose="020B0604020202020204"/>
            </a:endParaRPr>
          </a:p>
          <a:p>
            <a:pPr algn="r">
              <a:lnSpc>
                <a:spcPct val="100000"/>
              </a:lnSpc>
              <a:spcBef>
                <a:spcPts val="340"/>
              </a:spcBef>
            </a:pPr>
            <a:r>
              <a:rPr lang="fr-FR" sz="1700" b="0" strike="noStrike" spc="-1">
                <a:solidFill>
                  <a:srgbClr val="262626"/>
                </a:solidFill>
                <a:latin typeface="Arial" panose="020B0604020202020204"/>
                <a:ea typeface="Linux Biolinum G"/>
              </a:rPr>
              <a:t>8 janvier 2020</a:t>
            </a:r>
            <a:endParaRPr lang="fr-FR" sz="17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340"/>
              </a:spcBef>
            </a:pPr>
            <a:endParaRPr lang="fr-FR" sz="1700" b="0" strike="noStrike" spc="-1">
              <a:latin typeface="Arial" panose="020B0604020202020204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0" y="0"/>
            <a:ext cx="9142560" cy="36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121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250920" y="6021360"/>
            <a:ext cx="1150920" cy="6732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457200" y="533520"/>
            <a:ext cx="8228160" cy="83664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fr-FR" sz="4000" b="1" strike="noStrike" spc="-1">
                <a:solidFill>
                  <a:srgbClr val="FF0000"/>
                </a:solidFill>
                <a:latin typeface="Caracteres L2"/>
                <a:ea typeface="DejaVu Sans"/>
              </a:rPr>
              <a:t>1-principe juridique et textes : DEFINITION DU PRINCIPE DE Laïcité </a:t>
            </a:r>
            <a:endParaRPr lang="fr-FR" sz="4000" b="0" strike="noStrike" spc="-1">
              <a:latin typeface="Arial" panose="020B0604020202020204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457200" y="1600200"/>
            <a:ext cx="8380440" cy="502776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640"/>
              </a:spcBef>
            </a:pPr>
            <a:endParaRPr lang="fr-FR" sz="1800" b="0" strike="noStrike" spc="-1">
              <a:latin typeface="Arial" panose="020B0604020202020204"/>
            </a:endParaRPr>
          </a:p>
          <a:p>
            <a:pPr algn="just">
              <a:lnSpc>
                <a:spcPct val="100000"/>
              </a:lnSpc>
              <a:spcBef>
                <a:spcPts val="640"/>
              </a:spcBef>
              <a:spcAft>
                <a:spcPts val="1200"/>
              </a:spcAft>
            </a:pPr>
            <a:r>
              <a:rPr lang="fr-FR" sz="3600" b="1" strike="noStrike" spc="-1">
                <a:solidFill>
                  <a:srgbClr val="595959"/>
                </a:solidFill>
                <a:latin typeface="Calibri" panose="020F0502020204030204"/>
                <a:ea typeface="DejaVu Sans"/>
              </a:rPr>
              <a:t>Rapport du Conseil d’État, </a:t>
            </a:r>
            <a:r>
              <a:rPr lang="fr-FR" sz="3600" b="1" i="1" strike="noStrike" spc="-1">
                <a:solidFill>
                  <a:srgbClr val="595959"/>
                </a:solidFill>
                <a:latin typeface="Calibri" panose="020F0502020204030204"/>
                <a:ea typeface="DejaVu Sans"/>
              </a:rPr>
              <a:t>un siècle de laïcité</a:t>
            </a:r>
            <a:r>
              <a:rPr lang="fr-FR" sz="3600" b="1" strike="noStrike" spc="-1">
                <a:solidFill>
                  <a:srgbClr val="595959"/>
                </a:solidFill>
                <a:latin typeface="Calibri" panose="020F0502020204030204"/>
                <a:ea typeface="DejaVu Sans"/>
              </a:rPr>
              <a:t> (2004)</a:t>
            </a:r>
            <a:endParaRPr lang="fr-FR" sz="3600" b="0" strike="noStrike" spc="-1">
              <a:latin typeface="Arial" panose="020B0604020202020204"/>
            </a:endParaRPr>
          </a:p>
          <a:p>
            <a:pPr marL="457200" indent="-455930" algn="just">
              <a:lnSpc>
                <a:spcPct val="100000"/>
              </a:lnSpc>
              <a:spcBef>
                <a:spcPts val="640"/>
              </a:spcBef>
              <a:buClr>
                <a:srgbClr val="595959"/>
              </a:buClr>
              <a:buFont typeface="Arial" panose="020B0604020202020204"/>
              <a:buChar char="-"/>
            </a:pPr>
            <a:r>
              <a:rPr lang="fr-FR" sz="3600" b="1" strike="noStrike" spc="-1">
                <a:solidFill>
                  <a:srgbClr val="595959"/>
                </a:solidFill>
                <a:latin typeface="Calibri" panose="020F0502020204030204"/>
                <a:ea typeface="DejaVu Sans"/>
              </a:rPr>
              <a:t>Neutralité de l’État</a:t>
            </a:r>
            <a:endParaRPr lang="fr-FR" sz="3600" b="0" strike="noStrike" spc="-1">
              <a:latin typeface="Arial" panose="020B0604020202020204"/>
            </a:endParaRPr>
          </a:p>
          <a:p>
            <a:pPr marL="457200" indent="-455930" algn="just">
              <a:lnSpc>
                <a:spcPct val="100000"/>
              </a:lnSpc>
              <a:spcBef>
                <a:spcPts val="640"/>
              </a:spcBef>
              <a:buClr>
                <a:srgbClr val="595959"/>
              </a:buClr>
              <a:buFont typeface="Arial" panose="020B0604020202020204"/>
              <a:buChar char="-"/>
            </a:pPr>
            <a:r>
              <a:rPr lang="fr-FR" sz="3600" b="1" strike="noStrike" spc="-1">
                <a:solidFill>
                  <a:srgbClr val="595959"/>
                </a:solidFill>
                <a:latin typeface="Calibri" panose="020F0502020204030204"/>
                <a:ea typeface="DejaVu Sans"/>
              </a:rPr>
              <a:t>Liberté de religion</a:t>
            </a:r>
            <a:endParaRPr lang="fr-FR" sz="3600" b="0" strike="noStrike" spc="-1">
              <a:latin typeface="Arial" panose="020B0604020202020204"/>
            </a:endParaRPr>
          </a:p>
          <a:p>
            <a:pPr marL="457200" indent="-455930" algn="just">
              <a:lnSpc>
                <a:spcPct val="100000"/>
              </a:lnSpc>
              <a:spcBef>
                <a:spcPts val="640"/>
              </a:spcBef>
              <a:buClr>
                <a:srgbClr val="595959"/>
              </a:buClr>
              <a:buFont typeface="Arial" panose="020B0604020202020204"/>
              <a:buChar char="-"/>
            </a:pPr>
            <a:r>
              <a:rPr lang="fr-FR" sz="3600" b="1" strike="noStrike" spc="-1">
                <a:solidFill>
                  <a:srgbClr val="595959"/>
                </a:solidFill>
                <a:latin typeface="Calibri" panose="020F0502020204030204"/>
                <a:ea typeface="DejaVu Sans"/>
              </a:rPr>
              <a:t>Pluralisme</a:t>
            </a:r>
            <a:endParaRPr lang="fr-FR" sz="36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304920" y="685800"/>
            <a:ext cx="8228160" cy="74160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fr-FR" sz="4000" b="1" strike="noStrike" spc="-1">
                <a:solidFill>
                  <a:srgbClr val="FF0000"/>
                </a:solidFill>
                <a:latin typeface="Caracteres L2"/>
                <a:ea typeface="DejaVu Sans"/>
              </a:rPr>
              <a:t>que disent les textes </a:t>
            </a:r>
            <a:r>
              <a:rPr lang="fr-FR" sz="4000" b="1" strike="noStrike" spc="-1">
                <a:solidFill>
                  <a:srgbClr val="FF3300"/>
                </a:solidFill>
                <a:latin typeface="Century Gothic" panose="020B0502020202020204"/>
                <a:ea typeface="DejaVu Sans"/>
              </a:rPr>
              <a:t>?</a:t>
            </a:r>
            <a:r>
              <a:rPr lang="fr-FR" sz="4000" b="1" strike="noStrike" spc="-1">
                <a:solidFill>
                  <a:srgbClr val="FF0000"/>
                </a:solidFill>
                <a:latin typeface="Caracteres L2"/>
                <a:ea typeface="DejaVu Sans"/>
              </a:rPr>
              <a:t> </a:t>
            </a:r>
            <a:endParaRPr lang="fr-FR" sz="4000" b="0" strike="noStrike" spc="-1">
              <a:latin typeface="Arial" panose="020B0604020202020204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304920" y="1600200"/>
            <a:ext cx="8380440" cy="487548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480"/>
              </a:spcBef>
            </a:pPr>
            <a:endParaRPr lang="fr-FR" sz="1800" b="0" strike="noStrike" spc="-1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480"/>
              </a:spcBef>
              <a:spcAft>
                <a:spcPts val="600"/>
              </a:spcAft>
            </a:pPr>
            <a:r>
              <a:rPr lang="fr-FR" sz="2400" b="1" strike="noStrike" spc="-1">
                <a:solidFill>
                  <a:srgbClr val="595959"/>
                </a:solidFill>
                <a:latin typeface="Calibri" panose="020F0502020204030204"/>
                <a:ea typeface="DejaVu Sans"/>
              </a:rPr>
              <a:t>Les normes européennes et internationales</a:t>
            </a:r>
            <a:endParaRPr lang="fr-FR" sz="2400" b="0" strike="noStrike" spc="-1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r>
              <a:rPr lang="fr-FR" sz="1800" b="0" i="1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Article  10 de la Charte des droits fondamentaux de l’Union Européenne </a:t>
            </a:r>
            <a:endParaRPr lang="fr-FR" sz="1800" b="0" strike="noStrike" spc="-1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r>
              <a:rPr lang="fr-FR" sz="1800" b="0" i="1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Article 9 de la Convention européenne de sauvegarde des droits de l’Homme(CESDH) </a:t>
            </a:r>
            <a:endParaRPr lang="fr-FR" sz="1800" b="0" strike="noStrike" spc="-1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480"/>
              </a:spcBef>
            </a:pPr>
            <a:r>
              <a:rPr lang="fr-FR" sz="2400" b="1" strike="noStrike" spc="-1">
                <a:solidFill>
                  <a:srgbClr val="595959"/>
                </a:solidFill>
                <a:latin typeface="Calibri" panose="020F0502020204030204"/>
                <a:ea typeface="DejaVu Sans"/>
              </a:rPr>
              <a:t>Les principaux textes français</a:t>
            </a:r>
            <a:endParaRPr lang="fr-FR" sz="2400" b="0" strike="noStrike" spc="-1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r>
              <a:rPr lang="fr-FR" sz="1800" b="0" i="1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Article 10 de la Déclaration des droits de l’Homme et du Citoyen (1789)</a:t>
            </a:r>
            <a:endParaRPr lang="fr-FR" sz="1800" b="0" strike="noStrike" spc="-1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r>
              <a:rPr lang="fr-FR" sz="1800" b="0" i="1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Article 1</a:t>
            </a:r>
            <a:r>
              <a:rPr lang="fr-FR" sz="1800" b="0" i="1" strike="noStrike" spc="-1" baseline="30000">
                <a:solidFill>
                  <a:srgbClr val="404040"/>
                </a:solidFill>
                <a:latin typeface="Calibri" panose="020F0502020204030204"/>
                <a:ea typeface="DejaVu Sans"/>
              </a:rPr>
              <a:t>er</a:t>
            </a:r>
            <a:r>
              <a:rPr lang="fr-FR" sz="1800" b="0" i="1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 de la Constitution (1958)</a:t>
            </a:r>
            <a:endParaRPr lang="fr-FR" sz="1800" b="0" strike="noStrike" spc="-1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r>
              <a:rPr lang="fr-FR" sz="1800" b="0" i="1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Loi de séparation des églises et de l’État (1905)</a:t>
            </a:r>
            <a:endParaRPr lang="fr-FR" sz="1800" b="0" strike="noStrike" spc="-1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r>
              <a:rPr lang="fr-FR" sz="1800" b="0" i="1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Loi relative à la déontologie et aux droits et obligations des fonctionnaires (2016)</a:t>
            </a:r>
            <a:endParaRPr lang="fr-FR" sz="1800" b="0" strike="noStrike" spc="-1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360"/>
              </a:spcBef>
              <a:spcAft>
                <a:spcPts val="600"/>
              </a:spcAft>
            </a:pPr>
            <a:r>
              <a:rPr lang="fr-FR" sz="1800" b="0" i="1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Charte de la laïcité dans les services publics (circulaire de 2007)</a:t>
            </a:r>
            <a:endParaRPr lang="fr-FR" sz="1800" b="0" strike="noStrike" spc="-1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480"/>
              </a:spcBef>
            </a:pPr>
            <a:r>
              <a:rPr lang="fr-FR" sz="2400" b="1" strike="noStrike" spc="-1">
                <a:solidFill>
                  <a:srgbClr val="595959"/>
                </a:solidFill>
                <a:latin typeface="Calibri" panose="020F0502020204030204"/>
                <a:ea typeface="DejaVu Sans"/>
              </a:rPr>
              <a:t>Les principales sources jurisprudentielles</a:t>
            </a:r>
            <a:endParaRPr lang="fr-FR" sz="2400" b="0" strike="noStrike" spc="-1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r>
              <a:rPr lang="fr-FR" sz="1800" b="0" i="1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Décision du Conseil constitutionnel (2013)</a:t>
            </a:r>
            <a:endParaRPr lang="fr-FR" sz="1800" b="0" strike="noStrike" spc="-1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r>
              <a:rPr lang="fr-FR" sz="1800" b="0" i="1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Avis du Conseil d’Etat, Demoiselle Marteaux (2000)</a:t>
            </a:r>
            <a:endParaRPr lang="fr-FR" sz="1800" b="0" strike="noStrike" spc="-1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r>
              <a:rPr lang="fr-FR" sz="1800" b="0" i="1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Arrêt de la Cour de Cassation, CPAM de Seine-Saint-Denis (2013)</a:t>
            </a:r>
            <a:endParaRPr lang="fr-FR" sz="18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228600" y="533520"/>
            <a:ext cx="8228160" cy="83664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000" b="1" strike="noStrike" spc="-1">
                <a:solidFill>
                  <a:srgbClr val="FF3300"/>
                </a:solidFill>
                <a:latin typeface="Caracteres L2"/>
                <a:ea typeface="DejaVu Sans"/>
              </a:rPr>
              <a:t>la loi du 9 décembre 1905 </a:t>
            </a:r>
            <a:endParaRPr lang="fr-FR" sz="4000" b="0" strike="noStrike" spc="-1">
              <a:latin typeface="Arial" panose="020B0604020202020204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457200" y="1600200"/>
            <a:ext cx="8380440" cy="502776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560"/>
              </a:spcBef>
            </a:pPr>
            <a:r>
              <a:rPr lang="fr-FR" sz="2800" b="1" i="1" u="sng" strike="noStrike" spc="-1">
                <a:solidFill>
                  <a:srgbClr val="595959"/>
                </a:solidFill>
                <a:uFillTx/>
                <a:latin typeface="Arial" panose="020B0604020202020204"/>
                <a:ea typeface="DejaVu Sans"/>
              </a:rPr>
              <a:t>La loi de 1905 fixe deux grands principes:</a:t>
            </a:r>
            <a:endParaRPr lang="fr-FR" sz="2800" b="0" strike="noStrike" spc="-1">
              <a:latin typeface="Arial" panose="020B0604020202020204"/>
            </a:endParaRPr>
          </a:p>
          <a:p>
            <a:pPr marL="457200" indent="-455930" algn="just">
              <a:lnSpc>
                <a:spcPct val="100000"/>
              </a:lnSpc>
              <a:spcBef>
                <a:spcPts val="560"/>
              </a:spcBef>
            </a:pPr>
            <a:r>
              <a:rPr lang="fr-FR" sz="2800" b="1" strike="noStrike" spc="-1">
                <a:solidFill>
                  <a:srgbClr val="595959"/>
                </a:solidFill>
                <a:latin typeface="Arial" panose="020B0604020202020204"/>
                <a:ea typeface="DejaVu Sans"/>
              </a:rPr>
              <a:t>- la liberté de conscience affirmée à l’article 1</a:t>
            </a:r>
            <a:r>
              <a:rPr lang="fr-FR" sz="2800" b="1" strike="noStrike" spc="-1" baseline="30000">
                <a:solidFill>
                  <a:srgbClr val="595959"/>
                </a:solidFill>
                <a:latin typeface="Arial" panose="020B0604020202020204"/>
                <a:ea typeface="DejaVu Sans"/>
              </a:rPr>
              <a:t>er</a:t>
            </a:r>
            <a:r>
              <a:rPr lang="fr-FR" sz="2800" b="1" strike="noStrike" spc="-1">
                <a:solidFill>
                  <a:srgbClr val="595959"/>
                </a:solidFill>
                <a:latin typeface="Arial" panose="020B0604020202020204"/>
                <a:ea typeface="DejaVu Sans"/>
              </a:rPr>
              <a:t>: </a:t>
            </a:r>
            <a:r>
              <a:rPr lang="fr-FR" sz="2800" b="0" i="1" strike="noStrike" spc="-1">
                <a:solidFill>
                  <a:srgbClr val="595959"/>
                </a:solidFill>
                <a:latin typeface="Arial" panose="020B0604020202020204"/>
                <a:ea typeface="DejaVu Sans"/>
              </a:rPr>
              <a:t>« La République assure la liberté de conscience. Elle garantit le libre exercice des cultes sous les seules restrictions édictées […] dans l’intérêt de l’ordre public ».</a:t>
            </a:r>
            <a:endParaRPr lang="fr-FR" sz="2800" b="0" strike="noStrike" spc="-1">
              <a:latin typeface="Arial" panose="020B0604020202020204"/>
            </a:endParaRPr>
          </a:p>
          <a:p>
            <a:pPr marL="457200" indent="-455930" algn="just">
              <a:lnSpc>
                <a:spcPct val="100000"/>
              </a:lnSpc>
              <a:spcBef>
                <a:spcPts val="560"/>
              </a:spcBef>
            </a:pPr>
            <a:r>
              <a:rPr lang="fr-FR" sz="2800" b="1" i="1" strike="noStrike" spc="-1">
                <a:solidFill>
                  <a:srgbClr val="595959"/>
                </a:solidFill>
                <a:latin typeface="Arial" panose="020B0604020202020204"/>
                <a:ea typeface="DejaVu Sans"/>
              </a:rPr>
              <a:t>- </a:t>
            </a:r>
            <a:r>
              <a:rPr lang="fr-FR" sz="2800" b="1" strike="noStrike" spc="-1">
                <a:solidFill>
                  <a:srgbClr val="595959"/>
                </a:solidFill>
                <a:latin typeface="Arial" panose="020B0604020202020204"/>
                <a:ea typeface="DejaVu Sans"/>
              </a:rPr>
              <a:t>la séparation des Églises et de l’État introduite à l’article 2: </a:t>
            </a:r>
            <a:endParaRPr lang="fr-FR" sz="2800" b="0" strike="noStrike" spc="-1">
              <a:latin typeface="Arial" panose="020B0604020202020204"/>
            </a:endParaRPr>
          </a:p>
          <a:p>
            <a:pPr marL="457200" indent="-455930" algn="just">
              <a:lnSpc>
                <a:spcPct val="100000"/>
              </a:lnSpc>
              <a:spcBef>
                <a:spcPts val="560"/>
              </a:spcBef>
            </a:pPr>
            <a:r>
              <a:rPr lang="fr-FR" sz="2800" b="1" i="1" strike="noStrike" spc="-1">
                <a:solidFill>
                  <a:srgbClr val="595959"/>
                </a:solidFill>
                <a:latin typeface="Arial" panose="020B0604020202020204"/>
                <a:ea typeface="DejaVu Sans"/>
              </a:rPr>
              <a:t>	</a:t>
            </a:r>
            <a:r>
              <a:rPr lang="fr-FR" sz="2800" b="0" i="1" strike="noStrike" spc="-1">
                <a:solidFill>
                  <a:srgbClr val="595959"/>
                </a:solidFill>
                <a:latin typeface="Arial" panose="020B0604020202020204"/>
                <a:ea typeface="DejaVu Sans"/>
              </a:rPr>
              <a:t>« La République ne reconnaît, ne salarie ni ne subventionne aucun culte. »</a:t>
            </a:r>
            <a:endParaRPr lang="fr-FR" sz="28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457200" y="704880"/>
            <a:ext cx="8228160" cy="74160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fr-FR" sz="3600" b="1" strike="noStrike" spc="-1">
                <a:solidFill>
                  <a:srgbClr val="FF0000"/>
                </a:solidFill>
                <a:latin typeface="Caracteres L2"/>
                <a:ea typeface="DejaVu Sans"/>
              </a:rPr>
              <a:t>2- les deux aspects : séparation et neutralité</a:t>
            </a:r>
            <a:endParaRPr lang="fr-FR" sz="3600" b="0" strike="noStrike" spc="-1">
              <a:latin typeface="Arial" panose="020B0604020202020204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457200" y="1600200"/>
            <a:ext cx="8380440" cy="502776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560"/>
              </a:spcBef>
            </a:pPr>
            <a:endParaRPr lang="fr-FR" sz="1800" b="0" strike="noStrike" spc="-1">
              <a:latin typeface="Arial" panose="020B0604020202020204"/>
            </a:endParaRPr>
          </a:p>
          <a:p>
            <a:pPr algn="just">
              <a:lnSpc>
                <a:spcPct val="100000"/>
              </a:lnSpc>
              <a:spcBef>
                <a:spcPts val="480"/>
              </a:spcBef>
            </a:pPr>
            <a:r>
              <a:rPr lang="fr-FR" sz="3600" b="0" strike="noStrike" spc="-1">
                <a:solidFill>
                  <a:srgbClr val="595959"/>
                </a:solidFill>
                <a:latin typeface="Calibri" panose="020F0502020204030204"/>
                <a:ea typeface="DejaVu Sans"/>
              </a:rPr>
              <a:t>a) la séparation des églises et de l’État</a:t>
            </a:r>
            <a:endParaRPr lang="fr-FR" sz="36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r>
              <a:rPr lang="fr-FR" sz="3600" b="0" strike="noStrike" spc="-1">
                <a:solidFill>
                  <a:srgbClr val="595959"/>
                </a:solidFill>
                <a:latin typeface="Calibri" panose="020F0502020204030204"/>
                <a:ea typeface="DejaVu Sans"/>
              </a:rPr>
              <a:t>b) la neutralité de l’État et des services publics :</a:t>
            </a:r>
            <a:endParaRPr lang="fr-FR" sz="36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r>
              <a:rPr lang="fr-FR" sz="3600" b="0" strike="noStrike" spc="-1">
                <a:solidFill>
                  <a:srgbClr val="595959"/>
                </a:solidFill>
                <a:latin typeface="Calibri" panose="020F0502020204030204"/>
                <a:ea typeface="DejaVu Sans"/>
              </a:rPr>
              <a:t>-</a:t>
            </a:r>
            <a:r>
              <a:rPr lang="fr-FR" sz="2800" b="0" strike="noStrike" spc="-1">
                <a:solidFill>
                  <a:srgbClr val="595959"/>
                </a:solidFill>
                <a:latin typeface="Calibri" panose="020F0502020204030204"/>
                <a:ea typeface="DejaVu Sans"/>
              </a:rPr>
              <a:t>Les obligations et les droits des agents publics </a:t>
            </a:r>
            <a:endParaRPr lang="fr-FR" sz="2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r>
              <a:rPr lang="fr-FR" sz="2800" b="0" strike="noStrike" spc="-1">
                <a:solidFill>
                  <a:srgbClr val="595959"/>
                </a:solidFill>
                <a:latin typeface="Calibri" panose="020F0502020204030204"/>
                <a:ea typeface="DejaVu Sans"/>
              </a:rPr>
              <a:t>-Les effets de la laïcité à l’égard des usagers</a:t>
            </a:r>
            <a:endParaRPr lang="fr-FR" sz="2800" b="0" strike="noStrike" spc="-1">
              <a:latin typeface="Arial" panose="020B0604020202020204"/>
            </a:endParaRPr>
          </a:p>
          <a:p>
            <a:pPr algn="just">
              <a:lnSpc>
                <a:spcPct val="100000"/>
              </a:lnSpc>
              <a:spcBef>
                <a:spcPts val="480"/>
              </a:spcBef>
            </a:pPr>
            <a:endParaRPr lang="fr-FR" sz="2800" b="0" strike="noStrike" spc="-1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endParaRPr lang="fr-FR" sz="28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457200" y="914400"/>
            <a:ext cx="8228160" cy="137016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fr-FR" sz="4000" b="0" strike="noStrike" spc="-1">
                <a:solidFill>
                  <a:srgbClr val="FF0000"/>
                </a:solidFill>
                <a:latin typeface="Calibri" panose="020F0502020204030204"/>
                <a:ea typeface="DejaVu Sans"/>
              </a:rPr>
              <a:t>a) La séparation des églises et de l’État</a:t>
            </a:r>
            <a:endParaRPr lang="fr-FR" sz="4000" b="0" strike="noStrike" spc="-1">
              <a:latin typeface="Arial" panose="020B0604020202020204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380880" y="2286000"/>
            <a:ext cx="8228160" cy="376236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640"/>
              </a:spcBef>
            </a:pPr>
            <a:r>
              <a:rPr lang="fr-FR" sz="3600" b="0" u="sng" strike="noStrike" spc="-1">
                <a:solidFill>
                  <a:srgbClr val="404040"/>
                </a:solidFill>
                <a:uFillTx/>
                <a:latin typeface="Calibri" panose="020F0502020204030204"/>
                <a:ea typeface="DejaVu Sans"/>
              </a:rPr>
              <a:t>Article 2 de la loi du 9 décembre 1905 :</a:t>
            </a:r>
            <a:endParaRPr lang="fr-FR" sz="36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r>
              <a:rPr lang="fr-FR" sz="3600" b="0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       </a:t>
            </a:r>
            <a:r>
              <a:rPr lang="fr-FR" sz="3200" b="0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-La République ne reconnaît aucun culte</a:t>
            </a:r>
            <a:endParaRPr lang="fr-FR" sz="32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r>
              <a:rPr lang="fr-FR" sz="3200" b="0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       - La République ne salarie aucun culte</a:t>
            </a:r>
            <a:endParaRPr lang="fr-FR" sz="32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r>
              <a:rPr lang="fr-FR" sz="3200" b="0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      - La République ne subventionne aucun culte</a:t>
            </a:r>
            <a:endParaRPr lang="fr-FR" sz="3200" b="0" strike="noStrike" spc="-1">
              <a:latin typeface="Arial" panose="020B0604020202020204"/>
            </a:endParaRPr>
          </a:p>
          <a:p>
            <a:pPr marL="274320" indent="-273050">
              <a:lnSpc>
                <a:spcPct val="100000"/>
              </a:lnSpc>
              <a:spcBef>
                <a:spcPts val="800"/>
              </a:spcBef>
            </a:pPr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457200" y="1600200"/>
            <a:ext cx="8380440" cy="502776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endParaRPr lang="fr-FR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fr-FR" sz="1800" b="1" u="sng" strike="noStrike" spc="-1">
                <a:solidFill>
                  <a:srgbClr val="0D0D0D"/>
                </a:solidFill>
                <a:uFillTx/>
                <a:latin typeface="Calibri" panose="020F0502020204030204"/>
                <a:ea typeface="DejaVu Sans"/>
              </a:rPr>
              <a:t>Les obligations pesant sur les agents publics</a:t>
            </a:r>
            <a:endParaRPr lang="fr-FR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lang="fr-FR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fr-FR" sz="1600" b="0" strike="noStrike" spc="-1">
                <a:solidFill>
                  <a:srgbClr val="0D0D0D"/>
                </a:solidFill>
                <a:latin typeface="Calibri" panose="020F0502020204030204"/>
                <a:ea typeface="DejaVu Sans"/>
              </a:rPr>
              <a:t>Les agents doivent être neutres dans l’exercice de leurs fonctions</a:t>
            </a:r>
            <a:endParaRPr lang="fr-FR" sz="16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fr-FR" sz="1600" b="0" strike="noStrike" spc="-1">
                <a:solidFill>
                  <a:srgbClr val="0D0D0D"/>
                </a:solidFill>
                <a:latin typeface="Calibri" panose="020F0502020204030204"/>
                <a:ea typeface="DejaVu Sans"/>
              </a:rPr>
              <a:t>L’interdiction des manifestations et signes religieux</a:t>
            </a:r>
            <a:endParaRPr lang="fr-FR" sz="16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fr-FR" sz="1600" b="0" strike="noStrike" spc="-1">
                <a:solidFill>
                  <a:srgbClr val="0D0D0D"/>
                </a:solidFill>
                <a:latin typeface="Calibri" panose="020F0502020204030204"/>
                <a:ea typeface="DejaVu Sans"/>
              </a:rPr>
              <a:t>Un comportement neutre à l’égard des usagers</a:t>
            </a:r>
            <a:endParaRPr lang="fr-FR" sz="16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1200"/>
              </a:spcAft>
            </a:pPr>
            <a:r>
              <a:rPr lang="fr-FR" sz="1600" b="0" strike="noStrike" spc="-1">
                <a:solidFill>
                  <a:srgbClr val="0D0D0D"/>
                </a:solidFill>
                <a:latin typeface="Calibri" panose="020F0502020204030204"/>
                <a:ea typeface="DejaVu Sans"/>
              </a:rPr>
              <a:t>L’utilisation des moyens professionnels à des fins privées </a:t>
            </a:r>
            <a:endParaRPr lang="fr-FR" sz="16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1200"/>
              </a:spcAft>
            </a:pPr>
            <a:r>
              <a:rPr lang="fr-FR" sz="1600" b="0" strike="noStrike" spc="-1">
                <a:solidFill>
                  <a:srgbClr val="0D0D0D"/>
                </a:solidFill>
                <a:latin typeface="Calibri" panose="020F0502020204030204"/>
                <a:ea typeface="DejaVu Sans"/>
              </a:rPr>
              <a:t>La laïcité des agents travaillant dans des services publics pris en charge par des personnes privées</a:t>
            </a:r>
            <a:endParaRPr lang="fr-FR" sz="16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fr-FR" sz="1600" b="0" strike="noStrike" spc="-1">
                <a:solidFill>
                  <a:srgbClr val="0D0D0D"/>
                </a:solidFill>
                <a:latin typeface="Calibri" panose="020F0502020204030204"/>
                <a:ea typeface="DejaVu Sans"/>
              </a:rPr>
              <a:t>La participation d’un représentant des pouvoirs publics à un office religieux</a:t>
            </a:r>
            <a:endParaRPr lang="fr-FR" sz="16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lang="fr-FR" sz="16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spcAft>
                <a:spcPts val="1200"/>
              </a:spcAft>
            </a:pPr>
            <a:r>
              <a:rPr lang="fr-FR" sz="1800" b="1" u="sng" strike="noStrike" spc="-1">
                <a:solidFill>
                  <a:srgbClr val="0D0D0D"/>
                </a:solidFill>
                <a:uFillTx/>
                <a:latin typeface="Calibri" panose="020F0502020204030204"/>
                <a:ea typeface="DejaVu Sans"/>
              </a:rPr>
              <a:t>Les droits des agents publics</a:t>
            </a:r>
            <a:endParaRPr lang="fr-FR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spcAft>
                <a:spcPts val="1200"/>
              </a:spcAft>
            </a:pPr>
            <a:r>
              <a:rPr lang="fr-FR" sz="1600" b="0" strike="noStrike" spc="-1">
                <a:solidFill>
                  <a:srgbClr val="0D0D0D"/>
                </a:solidFill>
                <a:latin typeface="Calibri" panose="020F0502020204030204"/>
                <a:ea typeface="DejaVu Sans"/>
              </a:rPr>
              <a:t>L’accès à la fonction publique et la gestion de la carrière: le principe de non discrimination</a:t>
            </a:r>
            <a:endParaRPr lang="fr-FR" sz="16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fr-FR" sz="1600" b="0" strike="noStrike" spc="-1">
                <a:solidFill>
                  <a:srgbClr val="0D0D0D"/>
                </a:solidFill>
                <a:latin typeface="Calibri" panose="020F0502020204030204"/>
                <a:ea typeface="DejaVu Sans"/>
              </a:rPr>
              <a:t>L’exercice de la liberté de religion dans les limites du devoir de réserve</a:t>
            </a:r>
            <a:endParaRPr lang="fr-FR" sz="16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fr-FR" sz="16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fr-FR" sz="1600" b="0" strike="noStrike" spc="-1">
              <a:latin typeface="Arial" panose="020B0604020202020204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rPr lang="fr-FR" sz="4000" b="0" strike="noStrike" spc="-1">
                <a:solidFill>
                  <a:srgbClr val="FF0000"/>
                </a:solidFill>
                <a:latin typeface="Calibri" panose="020F0502020204030204"/>
                <a:ea typeface="DejaVu Sans"/>
              </a:rPr>
              <a:t>b) La neutralité de l’État et des services publics</a:t>
            </a:r>
            <a:endParaRPr lang="fr-FR" sz="40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457200" y="914400"/>
            <a:ext cx="8228160" cy="137016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fr-FR" sz="4000" b="0" strike="noStrike" spc="-1">
                <a:solidFill>
                  <a:srgbClr val="FF0000"/>
                </a:solidFill>
                <a:latin typeface="Calibri" panose="020F0502020204030204"/>
                <a:ea typeface="DejaVu Sans"/>
              </a:rPr>
              <a:t>b) la neutralité de l’État et des services publics</a:t>
            </a:r>
            <a:br>
              <a:rPr lang="fr-FR" sz="4000" b="0" strike="noStrike" spc="-1">
                <a:solidFill>
                  <a:srgbClr val="FF0000"/>
                </a:solidFill>
                <a:latin typeface="Calibri" panose="020F0502020204030204"/>
                <a:ea typeface="DejaVu Sans"/>
              </a:rPr>
            </a:br>
            <a:endParaRPr lang="fr-FR" sz="4000" b="0" strike="noStrike" spc="-1">
              <a:latin typeface="Arial" panose="020B0604020202020204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380880" y="2286000"/>
            <a:ext cx="8228160" cy="376236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640"/>
              </a:spcBef>
            </a:pPr>
            <a:r>
              <a:rPr lang="fr-FR" sz="3200" b="0" u="sng" strike="noStrike" spc="-1">
                <a:solidFill>
                  <a:srgbClr val="404040"/>
                </a:solidFill>
                <a:uFillTx/>
                <a:latin typeface="Calibri" panose="020F0502020204030204"/>
                <a:ea typeface="DejaVu Sans"/>
              </a:rPr>
              <a:t>Les effets pour les usagers du service public</a:t>
            </a:r>
            <a:endParaRPr lang="fr-FR" sz="3200" b="0" strike="noStrike" spc="-1">
              <a:latin typeface="Arial" panose="020B0604020202020204"/>
            </a:endParaRPr>
          </a:p>
          <a:p>
            <a:pPr marL="215900" indent="-215265">
              <a:lnSpc>
                <a:spcPct val="100000"/>
              </a:lnSpc>
              <a:spcBef>
                <a:spcPts val="480"/>
              </a:spcBef>
              <a:buClr>
                <a:srgbClr val="404040"/>
              </a:buClr>
              <a:buFont typeface="Wingdings" panose="05000000000000000000" pitchFamily="2" charset="2"/>
              <a:buChar char=""/>
            </a:pPr>
            <a:r>
              <a:rPr lang="fr-FR" sz="2400" b="0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 Le droit de porter un signe religieux</a:t>
            </a:r>
            <a:endParaRPr lang="fr-FR" sz="2400" b="0" strike="noStrike" spc="-1">
              <a:latin typeface="Arial" panose="020B0604020202020204"/>
            </a:endParaRPr>
          </a:p>
          <a:p>
            <a:pPr marL="215900" indent="-215265">
              <a:lnSpc>
                <a:spcPct val="100000"/>
              </a:lnSpc>
              <a:spcBef>
                <a:spcPts val="480"/>
              </a:spcBef>
              <a:buClr>
                <a:srgbClr val="404040"/>
              </a:buClr>
              <a:buFont typeface="Wingdings" panose="05000000000000000000" pitchFamily="2" charset="2"/>
              <a:buChar char=""/>
            </a:pPr>
            <a:r>
              <a:rPr lang="fr-FR" sz="2400" b="0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 Les restrictions à la liberté de religion des usagers</a:t>
            </a:r>
            <a:endParaRPr lang="fr-FR" sz="2400" b="0" strike="noStrike" spc="-1">
              <a:latin typeface="Arial" panose="020B0604020202020204"/>
            </a:endParaRPr>
          </a:p>
          <a:p>
            <a:pPr marL="358775" indent="358775">
              <a:lnSpc>
                <a:spcPct val="100000"/>
              </a:lnSpc>
              <a:spcBef>
                <a:spcPts val="360"/>
              </a:spcBef>
              <a:buClr>
                <a:srgbClr val="404040"/>
              </a:buClr>
              <a:buFont typeface="Wingdings" panose="05000000000000000000" pitchFamily="2" charset="2"/>
              <a:buChar char=""/>
            </a:pPr>
            <a:r>
              <a:rPr lang="fr-FR" sz="1800" b="0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Le bon fonctionnement du service</a:t>
            </a:r>
            <a:endParaRPr lang="fr-FR" sz="1800" b="0" strike="noStrike" spc="-1">
              <a:latin typeface="Arial" panose="020B0604020202020204"/>
            </a:endParaRPr>
          </a:p>
          <a:p>
            <a:pPr marL="358775" indent="358775">
              <a:lnSpc>
                <a:spcPct val="100000"/>
              </a:lnSpc>
              <a:spcBef>
                <a:spcPts val="360"/>
              </a:spcBef>
              <a:buClr>
                <a:srgbClr val="404040"/>
              </a:buClr>
              <a:buFont typeface="Wingdings" panose="05000000000000000000" pitchFamily="2" charset="2"/>
              <a:buChar char=""/>
            </a:pPr>
            <a:r>
              <a:rPr lang="fr-FR" sz="1800" b="0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Les motifs d’ordre public:</a:t>
            </a:r>
            <a:endParaRPr lang="fr-FR" sz="1800" b="0" strike="noStrike" spc="-1">
              <a:latin typeface="Arial" panose="020B0604020202020204"/>
            </a:endParaRPr>
          </a:p>
          <a:p>
            <a:pPr marL="358775" indent="358775">
              <a:lnSpc>
                <a:spcPct val="100000"/>
              </a:lnSpc>
              <a:spcBef>
                <a:spcPts val="360"/>
              </a:spcBef>
              <a:buClr>
                <a:srgbClr val="404040"/>
              </a:buClr>
              <a:buFont typeface="Arial" panose="020B0604020202020204"/>
              <a:buChar char="-"/>
            </a:pPr>
            <a:r>
              <a:rPr lang="fr-FR" sz="1800" b="0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les documents d’identité</a:t>
            </a:r>
            <a:endParaRPr lang="fr-FR" sz="1800" b="0" strike="noStrike" spc="-1">
              <a:latin typeface="Arial" panose="020B0604020202020204"/>
            </a:endParaRPr>
          </a:p>
          <a:p>
            <a:pPr marL="358775" indent="358775">
              <a:lnSpc>
                <a:spcPct val="100000"/>
              </a:lnSpc>
              <a:spcBef>
                <a:spcPts val="360"/>
              </a:spcBef>
              <a:buClr>
                <a:srgbClr val="404040"/>
              </a:buClr>
              <a:buFont typeface="Arial" panose="020B0604020202020204"/>
              <a:buChar char="-"/>
            </a:pPr>
            <a:r>
              <a:rPr lang="fr-FR" sz="1800" b="0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L’interdiction de la dissimulation du visage dans l’espace public (loi du 11 octobre 2010)</a:t>
            </a:r>
            <a:endParaRPr lang="fr-FR" sz="1800" b="0" strike="noStrike" spc="-1">
              <a:latin typeface="Arial" panose="020B0604020202020204"/>
            </a:endParaRPr>
          </a:p>
          <a:p>
            <a:pPr marL="358775" indent="358775">
              <a:lnSpc>
                <a:spcPct val="100000"/>
              </a:lnSpc>
              <a:spcBef>
                <a:spcPts val="480"/>
              </a:spcBef>
              <a:buClr>
                <a:srgbClr val="404040"/>
              </a:buClr>
              <a:buFont typeface="Wingdings" panose="05000000000000000000" pitchFamily="2" charset="2"/>
              <a:buChar char=""/>
            </a:pPr>
            <a:r>
              <a:rPr lang="fr-FR" sz="2400" b="0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 Les particularités du service public de l’école (la loi du 15 mars 2004)</a:t>
            </a:r>
            <a:endParaRPr lang="fr-FR" sz="24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fr-FR" sz="2400" b="0" strike="noStrike" spc="-1">
              <a:latin typeface="Arial" panose="020B0604020202020204"/>
            </a:endParaRPr>
          </a:p>
          <a:p>
            <a:pPr marL="274320" indent="-273050">
              <a:lnSpc>
                <a:spcPct val="100000"/>
              </a:lnSpc>
              <a:spcBef>
                <a:spcPts val="800"/>
              </a:spcBef>
            </a:pPr>
            <a:endParaRPr lang="fr-FR" sz="2400" b="0" strike="noStrike" spc="-1">
              <a:latin typeface="Arial" panose="020B0604020202020204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722160" y="4406760"/>
            <a:ext cx="7770960" cy="136080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68" name="CustomShape 2"/>
          <p:cNvSpPr/>
          <p:nvPr/>
        </p:nvSpPr>
        <p:spPr>
          <a:xfrm>
            <a:off x="722160" y="2906640"/>
            <a:ext cx="7770960" cy="149868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16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62320" y="152280"/>
            <a:ext cx="4156200" cy="6551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  <a:spcBef>
                <a:spcPts val="640"/>
              </a:spcBef>
            </a:pPr>
            <a:r>
              <a:rPr lang="fr-FR" sz="2800" b="1" strike="noStrike" spc="-1">
                <a:solidFill>
                  <a:srgbClr val="FF0000"/>
                </a:solidFill>
                <a:latin typeface="Caracteres L2"/>
                <a:ea typeface="DejaVu Sans"/>
              </a:rPr>
              <a:t>3- Les libertés fondamentales liées à la liberté de religion et la conciliation avec l’ordre public</a:t>
            </a:r>
            <a:endParaRPr lang="fr-FR" sz="2800" b="0" strike="noStrike" spc="-1">
              <a:latin typeface="Arial" panose="020B0604020202020204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457200" y="1600200"/>
            <a:ext cx="8380440" cy="502776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720"/>
              </a:spcBef>
            </a:pPr>
            <a:r>
              <a:rPr lang="fr-FR" sz="3200" b="0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- La liberté de </a:t>
            </a:r>
            <a:r>
              <a:rPr lang="fr-FR" sz="3200" b="1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réunion</a:t>
            </a:r>
            <a:endParaRPr lang="fr-FR" sz="32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r>
              <a:rPr lang="fr-FR" sz="3200" b="1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- </a:t>
            </a:r>
            <a:r>
              <a:rPr lang="fr-FR" sz="3200" b="0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La liberté de </a:t>
            </a:r>
            <a:r>
              <a:rPr lang="fr-FR" sz="3200" b="1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manifester</a:t>
            </a:r>
            <a:r>
              <a:rPr lang="fr-FR" sz="3200" b="0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 publiquement</a:t>
            </a:r>
            <a:endParaRPr lang="fr-FR" sz="32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r>
              <a:rPr lang="fr-FR" sz="3200" b="0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- La libre disposition de </a:t>
            </a:r>
            <a:r>
              <a:rPr lang="fr-FR" sz="3200" b="1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lieux de culte</a:t>
            </a:r>
            <a:endParaRPr lang="fr-FR" sz="32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r>
              <a:rPr lang="fr-FR" sz="3200" b="1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- </a:t>
            </a:r>
            <a:r>
              <a:rPr lang="fr-FR" sz="3200" b="0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La liberté d’</a:t>
            </a:r>
            <a:r>
              <a:rPr lang="fr-FR" sz="3200" b="1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exercer un culte</a:t>
            </a:r>
            <a:endParaRPr lang="fr-FR" sz="32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r>
              <a:rPr lang="fr-FR" sz="3200" b="1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- </a:t>
            </a:r>
            <a:r>
              <a:rPr lang="fr-FR" sz="3200" b="0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La liberté d’</a:t>
            </a:r>
            <a:r>
              <a:rPr lang="fr-FR" sz="3200" b="1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association</a:t>
            </a:r>
            <a:endParaRPr lang="fr-FR" sz="32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lang="fr-FR" sz="32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fr-FR" sz="32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fr-F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fr-FR" sz="3200" b="1" strike="noStrike" spc="-1">
                <a:solidFill>
                  <a:srgbClr val="FF0000"/>
                </a:solidFill>
                <a:latin typeface="Caracteres L2"/>
                <a:ea typeface="DejaVu Sans"/>
              </a:rPr>
              <a:t>Les supports juridiques de l’exercice du culte</a:t>
            </a:r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457200" y="1600200"/>
            <a:ext cx="8380440" cy="502776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720"/>
              </a:spcBef>
            </a:pPr>
            <a:endParaRPr lang="fr-FR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fr-FR" sz="1800" b="0" strike="noStrike" spc="-1">
              <a:latin typeface="Arial" panose="020B0604020202020204"/>
            </a:endParaRPr>
          </a:p>
          <a:p>
            <a:pPr marL="215900" indent="-215265">
              <a:lnSpc>
                <a:spcPct val="100000"/>
              </a:lnSpc>
              <a:spcBef>
                <a:spcPts val="480"/>
              </a:spcBef>
              <a:buClr>
                <a:srgbClr val="404040"/>
              </a:buClr>
              <a:buFont typeface="Arial" panose="020B0604020202020204"/>
              <a:buChar char="•"/>
            </a:pPr>
            <a:r>
              <a:rPr lang="fr-FR" sz="2800" b="0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- Les associations cultuelles 1905</a:t>
            </a:r>
            <a:endParaRPr lang="fr-FR" sz="2800" b="0" strike="noStrike" spc="-1">
              <a:latin typeface="Arial" panose="020B0604020202020204"/>
            </a:endParaRPr>
          </a:p>
          <a:p>
            <a:pPr marL="367030" lvl="1" indent="-215265">
              <a:lnSpc>
                <a:spcPct val="100000"/>
              </a:lnSpc>
              <a:spcBef>
                <a:spcPts val="440"/>
              </a:spcBef>
              <a:buClr>
                <a:srgbClr val="404040"/>
              </a:buClr>
              <a:buFont typeface="Wingdings" panose="05000000000000000000" pitchFamily="2" charset="2"/>
              <a:buChar char=""/>
            </a:pPr>
            <a:r>
              <a:rPr lang="fr-FR" sz="2200" b="0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 </a:t>
            </a:r>
            <a:r>
              <a:rPr lang="fr-FR" sz="2000" b="0" i="1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Objet exclusivement cultuel</a:t>
            </a:r>
            <a:endParaRPr lang="fr-FR" sz="2000" b="0" strike="noStrike" spc="-1">
              <a:latin typeface="Arial" panose="020B0604020202020204"/>
            </a:endParaRPr>
          </a:p>
          <a:p>
            <a:pPr marL="367030" lvl="1" indent="-215265">
              <a:lnSpc>
                <a:spcPct val="100000"/>
              </a:lnSpc>
              <a:spcBef>
                <a:spcPts val="400"/>
              </a:spcBef>
              <a:buClr>
                <a:srgbClr val="404040"/>
              </a:buClr>
              <a:buFont typeface="Wingdings" panose="05000000000000000000" pitchFamily="2" charset="2"/>
              <a:buChar char=""/>
            </a:pPr>
            <a:r>
              <a:rPr lang="fr-FR" sz="2000" b="0" i="1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 Exercice public du culte</a:t>
            </a:r>
            <a:endParaRPr lang="fr-FR" sz="2000" b="0" strike="noStrike" spc="-1">
              <a:latin typeface="Arial" panose="020B0604020202020204"/>
            </a:endParaRPr>
          </a:p>
          <a:p>
            <a:pPr marL="367030" lvl="1" indent="-215265">
              <a:lnSpc>
                <a:spcPct val="100000"/>
              </a:lnSpc>
              <a:spcBef>
                <a:spcPts val="400"/>
              </a:spcBef>
              <a:buClr>
                <a:srgbClr val="404040"/>
              </a:buClr>
              <a:buFont typeface="Wingdings" panose="05000000000000000000" pitchFamily="2" charset="2"/>
              <a:buChar char=""/>
            </a:pPr>
            <a:r>
              <a:rPr lang="fr-FR" sz="2000" b="0" i="1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 Respect de l’ordre public</a:t>
            </a:r>
            <a:endParaRPr lang="fr-FR" sz="2000" b="0" strike="noStrike" spc="-1">
              <a:latin typeface="Arial" panose="020B0604020202020204"/>
            </a:endParaRPr>
          </a:p>
          <a:p>
            <a:pPr marL="215900" indent="-215265">
              <a:lnSpc>
                <a:spcPct val="100000"/>
              </a:lnSpc>
              <a:spcBef>
                <a:spcPts val="480"/>
              </a:spcBef>
              <a:buClr>
                <a:srgbClr val="404040"/>
              </a:buClr>
              <a:buFont typeface="Arial" panose="020B0604020202020204"/>
              <a:buChar char="•"/>
            </a:pPr>
            <a:r>
              <a:rPr lang="fr-FR" sz="2800" b="0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- Les associations 1901</a:t>
            </a:r>
            <a:endParaRPr lang="fr-FR" sz="2800" b="0" strike="noStrike" spc="-1">
              <a:latin typeface="Arial" panose="020B0604020202020204"/>
            </a:endParaRPr>
          </a:p>
          <a:p>
            <a:pPr marL="215900" indent="-215265">
              <a:lnSpc>
                <a:spcPct val="100000"/>
              </a:lnSpc>
              <a:spcBef>
                <a:spcPts val="480"/>
              </a:spcBef>
              <a:buClr>
                <a:srgbClr val="404040"/>
              </a:buClr>
              <a:buFont typeface="Arial" panose="020B0604020202020204"/>
              <a:buChar char="•"/>
            </a:pPr>
            <a:r>
              <a:rPr lang="fr-FR" sz="2800" b="0" strike="noStrike" spc="-1">
                <a:solidFill>
                  <a:srgbClr val="404040"/>
                </a:solidFill>
                <a:latin typeface="Calibri" panose="020F0502020204030204"/>
                <a:ea typeface="DejaVu Sans"/>
              </a:rPr>
              <a:t>- Les congrégations</a:t>
            </a:r>
            <a:endParaRPr lang="fr-FR" sz="2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lang="fr-FR" sz="2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fr-FR" sz="2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fr-FR" sz="28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123" name="Image 122"/>
          <p:cNvPicPr/>
          <p:nvPr/>
        </p:nvPicPr>
        <p:blipFill>
          <a:blip r:embed="rId2"/>
          <a:stretch>
            <a:fillRect/>
          </a:stretch>
        </p:blipFill>
        <p:spPr>
          <a:xfrm>
            <a:off x="780480" y="1080000"/>
            <a:ext cx="3394440" cy="4822920"/>
          </a:xfrm>
          <a:prstGeom prst="rect">
            <a:avLst/>
          </a:prstGeom>
          <a:ln>
            <a:noFill/>
          </a:ln>
        </p:spPr>
      </p:pic>
      <p:pic>
        <p:nvPicPr>
          <p:cNvPr id="124" name="Image 123"/>
          <p:cNvPicPr/>
          <p:nvPr/>
        </p:nvPicPr>
        <p:blipFill>
          <a:blip r:embed="rId3"/>
          <a:stretch>
            <a:fillRect/>
          </a:stretch>
        </p:blipFill>
        <p:spPr>
          <a:xfrm>
            <a:off x="4848120" y="1019520"/>
            <a:ext cx="3461040" cy="4883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457200" y="1447920"/>
            <a:ext cx="8228160" cy="452448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560"/>
              </a:spcBef>
            </a:pPr>
            <a:endParaRPr lang="fr-FR" sz="1800" b="0" strike="noStrike" spc="-1">
              <a:latin typeface="Arial" panose="020B0604020202020204"/>
            </a:endParaRPr>
          </a:p>
          <a:p>
            <a:pPr algn="just">
              <a:lnSpc>
                <a:spcPct val="90000"/>
              </a:lnSpc>
              <a:spcBef>
                <a:spcPts val="560"/>
              </a:spcBef>
            </a:pPr>
            <a:r>
              <a:rPr lang="fr-FR" sz="2800" b="0" i="1" strike="noStrike" spc="-1">
                <a:solidFill>
                  <a:srgbClr val="262626"/>
                </a:solidFill>
                <a:latin typeface="Calibri" panose="020F0502020204030204"/>
                <a:ea typeface="DejaVu Sans"/>
              </a:rPr>
              <a:t>« Nous ne sommes pas les ennemis de la religion. Nous sommes au contraire, les serviteurs de la liberté de conscience, respectueux de toutes les opinions religieuses et philosophiques ».</a:t>
            </a:r>
            <a:endParaRPr lang="fr-FR" sz="2800" b="0" strike="noStrike" spc="-1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60"/>
              </a:spcBef>
            </a:pPr>
            <a:endParaRPr lang="fr-FR" sz="2800" b="0" strike="noStrike" spc="-1">
              <a:latin typeface="Arial" panose="020B0604020202020204"/>
            </a:endParaRPr>
          </a:p>
          <a:p>
            <a:pPr algn="r">
              <a:lnSpc>
                <a:spcPct val="90000"/>
              </a:lnSpc>
              <a:spcBef>
                <a:spcPts val="360"/>
              </a:spcBef>
            </a:pPr>
            <a:r>
              <a:rPr lang="fr-FR" sz="1800" b="0" i="1" strike="noStrike" spc="-1">
                <a:solidFill>
                  <a:srgbClr val="808080"/>
                </a:solidFill>
                <a:latin typeface="Calibri" panose="020F0502020204030204"/>
                <a:ea typeface="DejaVu Sans"/>
              </a:rPr>
              <a:t>Léon Gambetta, 18 septembre 1878 </a:t>
            </a:r>
            <a:endParaRPr lang="fr-FR" sz="1800" b="0" strike="noStrike" spc="-1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endParaRPr lang="fr-FR" sz="1800" b="0" strike="noStrike" spc="-1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endParaRPr lang="fr-FR" sz="1800" b="0" strike="noStrike" spc="-1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endParaRPr lang="fr-FR" sz="1800" b="0" strike="noStrike" spc="-1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560"/>
              </a:spcBef>
            </a:pPr>
            <a:endParaRPr lang="fr-FR" sz="1800" b="0" strike="noStrike" spc="-1">
              <a:latin typeface="Arial" panose="020B0604020202020204"/>
            </a:endParaRPr>
          </a:p>
        </p:txBody>
      </p:sp>
      <p:pic>
        <p:nvPicPr>
          <p:cNvPr id="175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62120" y="4419720"/>
            <a:ext cx="1519560" cy="1952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457200" y="1219320"/>
            <a:ext cx="8228160" cy="19692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t/>
            </a:r>
            <a:br/>
            <a:r>
              <a:rPr lang="fr-FR" sz="4000" b="1" strike="noStrike" spc="-1">
                <a:solidFill>
                  <a:srgbClr val="FF3300"/>
                </a:solidFill>
                <a:latin typeface="Caracteres L2"/>
                <a:ea typeface="DejaVu Sans"/>
              </a:rPr>
              <a:t>Laïcité : De quoi parle-t-on </a:t>
            </a:r>
            <a:r>
              <a:rPr lang="fr-FR" sz="4800" b="1" strike="noStrike" spc="-1">
                <a:solidFill>
                  <a:srgbClr val="FF3300"/>
                </a:solidFill>
                <a:latin typeface="Century Gothic" panose="020B0502020202020204"/>
                <a:ea typeface="DejaVu Sans"/>
              </a:rPr>
              <a:t>?</a:t>
            </a:r>
            <a:br>
              <a:rPr lang="fr-FR" sz="4800" b="1" strike="noStrike" spc="-1">
                <a:solidFill>
                  <a:srgbClr val="FF3300"/>
                </a:solidFill>
                <a:latin typeface="Century Gothic" panose="020B0502020202020204"/>
                <a:ea typeface="DejaVu Sans"/>
              </a:rPr>
            </a:br>
            <a:endParaRPr lang="fr-FR" sz="4800" b="0" strike="noStrike" spc="-1">
              <a:latin typeface="Arial" panose="020B0604020202020204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380880" y="1905120"/>
            <a:ext cx="8228160" cy="414360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2900" indent="-34163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800" b="1" i="1" strike="noStrike" spc="-1">
                <a:solidFill>
                  <a:srgbClr val="595959"/>
                </a:solidFill>
                <a:latin typeface="Arial" panose="020B0604020202020204"/>
                <a:ea typeface="DejaVu Sans"/>
              </a:rPr>
              <a:t>Processus historique</a:t>
            </a:r>
            <a:endParaRPr lang="fr-FR" sz="2800" b="0" strike="noStrike" spc="-1">
              <a:latin typeface="Arial" panose="020B0604020202020204"/>
            </a:endParaRPr>
          </a:p>
          <a:p>
            <a:pPr marL="342900" indent="-34163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3200" b="1" i="1" strike="noStrike" spc="-1">
                <a:solidFill>
                  <a:srgbClr val="595959"/>
                </a:solidFill>
                <a:latin typeface="Arial" panose="020B0604020202020204"/>
                <a:ea typeface="DejaVu Sans"/>
              </a:rPr>
              <a:t>		</a:t>
            </a:r>
            <a:r>
              <a:rPr lang="fr-FR" sz="2800" b="1" i="1" strike="noStrike" spc="-1">
                <a:solidFill>
                  <a:srgbClr val="595959"/>
                </a:solidFill>
                <a:latin typeface="Arial" panose="020B0604020202020204"/>
                <a:ea typeface="DejaVu Sans"/>
              </a:rPr>
              <a:t>				Idée philosophique</a:t>
            </a:r>
            <a:endParaRPr lang="fr-FR" sz="2800" b="0" strike="noStrike" spc="-1">
              <a:latin typeface="Arial" panose="020B0604020202020204"/>
            </a:endParaRPr>
          </a:p>
          <a:p>
            <a:pPr marL="342900" indent="-34163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800" b="1" i="1" strike="noStrike" spc="-1">
                <a:solidFill>
                  <a:srgbClr val="595959"/>
                </a:solidFill>
                <a:latin typeface="Arial" panose="020B0604020202020204"/>
                <a:ea typeface="DejaVu Sans"/>
              </a:rPr>
              <a:t>		Principe juridique</a:t>
            </a:r>
            <a:endParaRPr lang="fr-FR" sz="2800" b="0" strike="noStrike" spc="-1">
              <a:latin typeface="Arial" panose="020B0604020202020204"/>
            </a:endParaRPr>
          </a:p>
          <a:p>
            <a:pPr marL="342900" indent="-34163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800" b="1" i="1" strike="noStrike" spc="-1">
                <a:solidFill>
                  <a:srgbClr val="595959"/>
                </a:solidFill>
                <a:latin typeface="Arial" panose="020B0604020202020204"/>
                <a:ea typeface="DejaVu Sans"/>
              </a:rPr>
              <a:t>					Valeur sociale</a:t>
            </a:r>
            <a:endParaRPr lang="fr-FR" sz="2800" b="0" strike="noStrike" spc="-1">
              <a:latin typeface="Arial" panose="020B0604020202020204"/>
            </a:endParaRPr>
          </a:p>
          <a:p>
            <a:pPr marL="342900" indent="-34163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800" b="1" i="1" strike="noStrike" spc="-1">
                <a:solidFill>
                  <a:srgbClr val="595959"/>
                </a:solidFill>
                <a:latin typeface="Arial" panose="020B0604020202020204"/>
                <a:ea typeface="DejaVu Sans"/>
              </a:rPr>
              <a:t>	Slogan politique</a:t>
            </a:r>
            <a:endParaRPr lang="fr-FR" sz="2800" b="0" strike="noStrike" spc="-1">
              <a:latin typeface="Arial" panose="020B0604020202020204"/>
            </a:endParaRPr>
          </a:p>
          <a:p>
            <a:pPr marL="342900" indent="-34163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800" b="1" i="1" strike="noStrike" spc="-1">
                <a:solidFill>
                  <a:srgbClr val="595959"/>
                </a:solidFill>
                <a:latin typeface="Arial" panose="020B0604020202020204"/>
                <a:ea typeface="DejaVu Sans"/>
              </a:rPr>
              <a:t>				Enjeu d’actualité</a:t>
            </a:r>
            <a:endParaRPr lang="fr-FR" sz="2800" b="0" strike="noStrike" spc="-1">
              <a:latin typeface="Arial" panose="020B0604020202020204"/>
            </a:endParaRPr>
          </a:p>
          <a:p>
            <a:pPr marL="342900" indent="-34163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800" b="1" i="1" strike="noStrike" spc="-1">
                <a:solidFill>
                  <a:srgbClr val="595959"/>
                </a:solidFill>
                <a:latin typeface="Arial" panose="020B0604020202020204"/>
                <a:ea typeface="DejaVu Sans"/>
              </a:rPr>
              <a:t>					  Contexte international</a:t>
            </a:r>
            <a:endParaRPr lang="fr-FR" sz="2800" b="0" strike="noStrike" spc="-1">
              <a:latin typeface="Arial" panose="020B0604020202020204"/>
            </a:endParaRPr>
          </a:p>
          <a:p>
            <a:pPr marL="342900" indent="-341630">
              <a:lnSpc>
                <a:spcPct val="100000"/>
              </a:lnSpc>
              <a:spcBef>
                <a:spcPts val="560"/>
              </a:spcBef>
            </a:pPr>
            <a:endParaRPr lang="fr-FR" sz="2800" b="0" strike="noStrike" spc="-1">
              <a:latin typeface="Arial" panose="020B0604020202020204"/>
            </a:endParaRPr>
          </a:p>
          <a:p>
            <a:pPr marL="274320" indent="-273050">
              <a:lnSpc>
                <a:spcPct val="90000"/>
              </a:lnSpc>
              <a:spcBef>
                <a:spcPts val="560"/>
              </a:spcBef>
            </a:pPr>
            <a:endParaRPr lang="fr-FR" sz="28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533520" y="762120"/>
            <a:ext cx="7850160" cy="137016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fr-FR" sz="4000" b="0" strike="noStrike" spc="-1">
                <a:solidFill>
                  <a:srgbClr val="FF3300"/>
                </a:solidFill>
                <a:latin typeface="Caracteres L2"/>
                <a:ea typeface="DejaVu Sans"/>
              </a:rPr>
              <a:t>Plan de l’intervention</a:t>
            </a:r>
            <a:endParaRPr lang="fr-FR" sz="4000" b="0" strike="noStrike" spc="-1">
              <a:latin typeface="Arial" panose="020B0604020202020204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533520" y="1828800"/>
            <a:ext cx="7853400" cy="418968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80000"/>
              </a:lnSpc>
              <a:spcBef>
                <a:spcPts val="640"/>
              </a:spcBef>
            </a:pPr>
            <a:endParaRPr lang="fr-FR" sz="1800" b="0" strike="noStrike" spc="-1">
              <a:latin typeface="Arial" panose="020B0604020202020204"/>
            </a:endParaRPr>
          </a:p>
          <a:p>
            <a:pPr marL="571500" indent="-570230">
              <a:lnSpc>
                <a:spcPct val="80000"/>
              </a:lnSpc>
              <a:spcBef>
                <a:spcPts val="640"/>
              </a:spcBef>
              <a:buClr>
                <a:srgbClr val="595959"/>
              </a:buClr>
              <a:buFont typeface="Wingdings 2" panose="05020102010507070707" charset="2"/>
              <a:buAutoNum type="romanUcPeriod"/>
            </a:pPr>
            <a:r>
              <a:rPr lang="fr-FR" sz="3200" b="0" u="sng" strike="noStrike" spc="-1">
                <a:solidFill>
                  <a:srgbClr val="595959"/>
                </a:solidFill>
                <a:uFillTx/>
                <a:latin typeface="Arial" panose="020B0604020202020204"/>
                <a:ea typeface="DejaVu Sans"/>
              </a:rPr>
              <a:t>Panorama des différents cultes en France et ses évolutions</a:t>
            </a:r>
            <a:endParaRPr lang="fr-FR" sz="3200" b="0" strike="noStrike" spc="-1">
              <a:latin typeface="Arial" panose="020B0604020202020204"/>
            </a:endParaRPr>
          </a:p>
          <a:p>
            <a:pPr>
              <a:lnSpc>
                <a:spcPct val="80000"/>
              </a:lnSpc>
              <a:spcBef>
                <a:spcPts val="640"/>
              </a:spcBef>
            </a:pPr>
            <a:endParaRPr lang="fr-FR" sz="3200" b="0" strike="noStrike" spc="-1">
              <a:latin typeface="Arial" panose="020B0604020202020204"/>
            </a:endParaRPr>
          </a:p>
          <a:p>
            <a:pPr marL="571500" indent="-570230">
              <a:lnSpc>
                <a:spcPct val="80000"/>
              </a:lnSpc>
              <a:spcBef>
                <a:spcPts val="640"/>
              </a:spcBef>
              <a:buClr>
                <a:srgbClr val="595959"/>
              </a:buClr>
              <a:buFont typeface="Wingdings 2" panose="05020102010507070707" charset="2"/>
              <a:buAutoNum type="romanUcPeriod"/>
            </a:pPr>
            <a:r>
              <a:rPr lang="fr-FR" sz="3200" b="0" u="sng" strike="noStrike" spc="-1">
                <a:solidFill>
                  <a:srgbClr val="595959"/>
                </a:solidFill>
                <a:uFillTx/>
                <a:latin typeface="Arial" panose="020B0604020202020204"/>
                <a:ea typeface="DejaVu Sans"/>
              </a:rPr>
              <a:t>Élément historiques des relations entre l’État et les cultes </a:t>
            </a:r>
            <a:endParaRPr lang="fr-FR" sz="3200" b="0" strike="noStrike" spc="-1">
              <a:latin typeface="Arial" panose="020B0604020202020204"/>
            </a:endParaRPr>
          </a:p>
          <a:p>
            <a:pPr>
              <a:lnSpc>
                <a:spcPct val="80000"/>
              </a:lnSpc>
              <a:spcBef>
                <a:spcPts val="640"/>
              </a:spcBef>
            </a:pPr>
            <a:endParaRPr lang="fr-FR" sz="3200" b="0" strike="noStrike" spc="-1">
              <a:latin typeface="Arial" panose="020B0604020202020204"/>
            </a:endParaRPr>
          </a:p>
          <a:p>
            <a:pPr marL="571500" indent="-570230">
              <a:lnSpc>
                <a:spcPct val="80000"/>
              </a:lnSpc>
              <a:spcBef>
                <a:spcPts val="640"/>
              </a:spcBef>
              <a:buClr>
                <a:srgbClr val="595959"/>
              </a:buClr>
              <a:buFont typeface="Wingdings 2" panose="05020102010507070707" charset="2"/>
              <a:buAutoNum type="romanUcPeriod"/>
            </a:pPr>
            <a:r>
              <a:rPr lang="fr-FR" sz="3200" b="0" u="sng" strike="noStrike" spc="-1">
                <a:solidFill>
                  <a:srgbClr val="595959"/>
                </a:solidFill>
                <a:uFillTx/>
                <a:latin typeface="Arial" panose="020B0604020202020204"/>
                <a:ea typeface="DejaVu Sans"/>
              </a:rPr>
              <a:t>Qu’est-ce que la laïcité ?</a:t>
            </a:r>
            <a:endParaRPr lang="fr-FR" sz="3200" b="0" strike="noStrike" spc="-1">
              <a:latin typeface="Arial" panose="020B0604020202020204"/>
            </a:endParaRPr>
          </a:p>
          <a:p>
            <a:pPr>
              <a:lnSpc>
                <a:spcPct val="80000"/>
              </a:lnSpc>
              <a:spcBef>
                <a:spcPts val="640"/>
              </a:spcBef>
            </a:pPr>
            <a:endParaRPr lang="fr-FR" sz="3200" b="0" strike="noStrike" spc="-1">
              <a:latin typeface="Arial" panose="020B0604020202020204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30" name="CustomShape 4"/>
          <p:cNvSpPr/>
          <p:nvPr/>
        </p:nvSpPr>
        <p:spPr>
          <a:xfrm>
            <a:off x="7924680" y="6356520"/>
            <a:ext cx="7606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31" name="CustomShape 5"/>
          <p:cNvSpPr/>
          <p:nvPr/>
        </p:nvSpPr>
        <p:spPr>
          <a:xfrm>
            <a:off x="0" y="0"/>
            <a:ext cx="9142560" cy="36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/>
          <a:lstStyle/>
          <a:p>
            <a:pPr algn="r">
              <a:lnSpc>
                <a:spcPct val="100000"/>
              </a:lnSpc>
            </a:pPr>
            <a:r>
              <a:rPr lang="fr-FR" sz="3600" b="1" strike="noStrike" spc="-1">
                <a:solidFill>
                  <a:srgbClr val="FF0000"/>
                </a:solidFill>
                <a:latin typeface="Caracteres L2"/>
                <a:ea typeface="DejaVu Sans"/>
              </a:rPr>
              <a:t>I. panorama DES DIFFERENTS CULTES PRESENTS EN fRANCE</a:t>
            </a:r>
            <a:r>
              <a:rPr lang="fr-FR" sz="4000" b="1" strike="noStrike" spc="-1">
                <a:solidFill>
                  <a:srgbClr val="FF3300"/>
                </a:solidFill>
                <a:latin typeface="Century Gothic" panose="020B0502020202020204"/>
                <a:ea typeface="DejaVu Sans"/>
              </a:rPr>
              <a:t> </a:t>
            </a:r>
            <a:endParaRPr lang="fr-FR" sz="4000" b="0" strike="noStrike" spc="-1">
              <a:latin typeface="Arial" panose="020B0604020202020204"/>
            </a:endParaRPr>
          </a:p>
        </p:txBody>
      </p:sp>
      <p:pic>
        <p:nvPicPr>
          <p:cNvPr id="133" name="Image 132"/>
          <p:cNvPicPr/>
          <p:nvPr/>
        </p:nvPicPr>
        <p:blipFill>
          <a:blip r:embed="rId2"/>
          <a:stretch>
            <a:fillRect/>
          </a:stretch>
        </p:blipFill>
        <p:spPr>
          <a:xfrm>
            <a:off x="804240" y="1728000"/>
            <a:ext cx="7618680" cy="4284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457200" y="704880"/>
            <a:ext cx="8228160" cy="74160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fr-FR" sz="3600" b="1" strike="noStrike" spc="-1">
                <a:solidFill>
                  <a:srgbClr val="FF0000"/>
                </a:solidFill>
                <a:latin typeface="Caracteres L2"/>
                <a:ea typeface="DejaVu Sans"/>
              </a:rPr>
              <a:t>II. Éléments historiques des relations entre l’état est les cultes</a:t>
            </a:r>
            <a:endParaRPr lang="fr-FR" sz="3600" b="0" strike="noStrike" spc="-1">
              <a:latin typeface="Arial" panose="020B0604020202020204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457200" y="1600200"/>
            <a:ext cx="8380440" cy="502776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560"/>
              </a:spcBef>
            </a:pPr>
            <a:endParaRPr lang="fr-FR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lang="fr-FR" sz="1800" b="0" strike="noStrike" spc="-1">
              <a:latin typeface="Arial" panose="020B0604020202020204"/>
            </a:endParaRPr>
          </a:p>
          <a:p>
            <a:pPr marL="457200" indent="-455930">
              <a:lnSpc>
                <a:spcPct val="100000"/>
              </a:lnSpc>
              <a:spcBef>
                <a:spcPts val="480"/>
              </a:spcBef>
              <a:buClr>
                <a:srgbClr val="595959"/>
              </a:buClr>
              <a:buFont typeface="Arial" panose="020B0604020202020204"/>
              <a:buAutoNum type="arabicParenR"/>
            </a:pPr>
            <a:r>
              <a:rPr lang="fr-FR" sz="3200" b="0" strike="noStrike" spc="-1">
                <a:solidFill>
                  <a:srgbClr val="595959"/>
                </a:solidFill>
                <a:latin typeface="Calibri" panose="020F0502020204030204"/>
                <a:ea typeface="DejaVu Sans"/>
              </a:rPr>
              <a:t>De Clovis à la Révolution (498-1789) : le gallicanisme de l’Ancien régime</a:t>
            </a:r>
            <a:endParaRPr lang="fr-FR" sz="3200" b="0" strike="noStrike" spc="-1">
              <a:latin typeface="Arial" panose="020B0604020202020204"/>
            </a:endParaRPr>
          </a:p>
          <a:p>
            <a:pPr marL="457200" indent="-455930">
              <a:lnSpc>
                <a:spcPct val="100000"/>
              </a:lnSpc>
              <a:spcBef>
                <a:spcPts val="480"/>
              </a:spcBef>
              <a:buClr>
                <a:srgbClr val="595959"/>
              </a:buClr>
              <a:buFont typeface="Arial" panose="020B0604020202020204"/>
              <a:buAutoNum type="arabicParenR"/>
            </a:pPr>
            <a:r>
              <a:rPr lang="fr-FR" sz="3200" b="0" strike="noStrike" spc="-1">
                <a:solidFill>
                  <a:srgbClr val="595959"/>
                </a:solidFill>
                <a:latin typeface="Calibri" panose="020F0502020204030204"/>
                <a:ea typeface="DejaVu Sans"/>
              </a:rPr>
              <a:t>La période de la Révolution française (1789-1799)</a:t>
            </a:r>
            <a:endParaRPr lang="fr-FR" sz="3200" b="0" strike="noStrike" spc="-1">
              <a:latin typeface="Arial" panose="020B0604020202020204"/>
            </a:endParaRPr>
          </a:p>
          <a:p>
            <a:pPr marL="457200" indent="-455930">
              <a:lnSpc>
                <a:spcPct val="100000"/>
              </a:lnSpc>
              <a:spcBef>
                <a:spcPts val="480"/>
              </a:spcBef>
              <a:buClr>
                <a:srgbClr val="595959"/>
              </a:buClr>
              <a:buFont typeface="Arial" panose="020B0604020202020204"/>
              <a:buAutoNum type="arabicParenR"/>
            </a:pPr>
            <a:r>
              <a:rPr lang="fr-FR" sz="3200" b="0" strike="noStrike" spc="-1">
                <a:solidFill>
                  <a:srgbClr val="595959"/>
                </a:solidFill>
                <a:latin typeface="Calibri" panose="020F0502020204030204"/>
                <a:ea typeface="DejaVu Sans"/>
              </a:rPr>
              <a:t>Du concordat (1801) à la loi du 9 décembre 1905</a:t>
            </a:r>
            <a:endParaRPr lang="fr-FR" sz="3200" b="0" strike="noStrike" spc="-1">
              <a:latin typeface="Arial" panose="020B0604020202020204"/>
            </a:endParaRPr>
          </a:p>
          <a:p>
            <a:pPr marL="457200" indent="-455930">
              <a:lnSpc>
                <a:spcPct val="100000"/>
              </a:lnSpc>
              <a:spcBef>
                <a:spcPts val="480"/>
              </a:spcBef>
              <a:buClr>
                <a:srgbClr val="595959"/>
              </a:buClr>
              <a:buFont typeface="Arial" panose="020B0604020202020204"/>
              <a:buAutoNum type="arabicParenR"/>
            </a:pPr>
            <a:r>
              <a:rPr lang="fr-FR" sz="3200" b="0" strike="noStrike" spc="-1">
                <a:solidFill>
                  <a:srgbClr val="595959"/>
                </a:solidFill>
                <a:latin typeface="Calibri" panose="020F0502020204030204"/>
                <a:ea typeface="DejaVu Sans"/>
              </a:rPr>
              <a:t>De la loi de 1905 à nos jours</a:t>
            </a:r>
            <a:endParaRPr lang="fr-FR" sz="3200" b="0" strike="noStrike" spc="-1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endParaRPr lang="fr-FR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308880" y="5259600"/>
            <a:ext cx="2341080" cy="1031400"/>
          </a:xfrm>
          <a:prstGeom prst="chevron">
            <a:avLst>
              <a:gd name="adj" fmla="val 5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72000" tIns="24120" rIns="24120" bIns="24120" anchor="ctr"/>
          <a:lstStyle/>
          <a:p>
            <a:pPr algn="ctr">
              <a:lnSpc>
                <a:spcPct val="90000"/>
              </a:lnSpc>
              <a:spcAft>
                <a:spcPts val="630"/>
              </a:spcAft>
            </a:pPr>
            <a:r>
              <a:rPr lang="fr-FR" sz="1800" b="1" strike="noStrike" spc="-1">
                <a:solidFill>
                  <a:srgbClr val="FFFFFF"/>
                </a:solidFill>
                <a:latin typeface="Arial" panose="020B0604020202020204"/>
                <a:ea typeface="MS PGothic" panose="020B0600070205080204" charset="-128"/>
              </a:rPr>
              <a:t>498</a:t>
            </a:r>
            <a:endParaRPr lang="fr-FR" sz="1800" b="0" strike="noStrike" spc="-1">
              <a:latin typeface="Arial" panose="020B0604020202020204"/>
            </a:endParaRPr>
          </a:p>
          <a:p>
            <a:pPr algn="ctr">
              <a:lnSpc>
                <a:spcPct val="90000"/>
              </a:lnSpc>
              <a:spcAft>
                <a:spcPts val="630"/>
              </a:spcAft>
            </a:pPr>
            <a:r>
              <a:rPr lang="fr-FR" sz="1800" b="0" strike="noStrike" spc="-1">
                <a:solidFill>
                  <a:srgbClr val="FFFFFF"/>
                </a:solidFill>
                <a:latin typeface="Arial" panose="020B0604020202020204"/>
                <a:ea typeface="MS PGothic" panose="020B0600070205080204" charset="-128"/>
              </a:rPr>
              <a:t>baptême de Clovis</a:t>
            </a:r>
            <a:endParaRPr lang="fr-FR" sz="1800" b="0" strike="noStrike" spc="-1">
              <a:latin typeface="Arial" panose="020B0604020202020204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2268360" y="5259600"/>
            <a:ext cx="2341080" cy="1031400"/>
          </a:xfrm>
          <a:prstGeom prst="chevron">
            <a:avLst>
              <a:gd name="adj" fmla="val 5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72000" tIns="24120" rIns="24120" bIns="24120" anchor="ctr"/>
          <a:lstStyle/>
          <a:p>
            <a:pPr algn="ctr">
              <a:lnSpc>
                <a:spcPct val="90000"/>
              </a:lnSpc>
              <a:spcAft>
                <a:spcPts val="630"/>
              </a:spcAft>
            </a:pPr>
            <a:r>
              <a:rPr lang="fr-FR" sz="1800" b="1" strike="noStrike" spc="-1">
                <a:solidFill>
                  <a:srgbClr val="FFFFFF"/>
                </a:solidFill>
                <a:latin typeface="Arial" panose="020B0604020202020204"/>
                <a:ea typeface="MS PGothic" panose="020B0600070205080204" charset="-128"/>
              </a:rPr>
              <a:t>1598</a:t>
            </a:r>
            <a:endParaRPr lang="fr-FR" sz="1800" b="0" strike="noStrike" spc="-1">
              <a:latin typeface="Arial" panose="020B0604020202020204"/>
            </a:endParaRPr>
          </a:p>
          <a:p>
            <a:pPr algn="ctr">
              <a:lnSpc>
                <a:spcPct val="90000"/>
              </a:lnSpc>
              <a:spcAft>
                <a:spcPts val="630"/>
              </a:spcAft>
            </a:pPr>
            <a:r>
              <a:rPr lang="fr-FR" sz="1800" b="0" strike="noStrike" spc="-1">
                <a:solidFill>
                  <a:srgbClr val="FFFFFF"/>
                </a:solidFill>
                <a:latin typeface="Arial" panose="020B0604020202020204"/>
                <a:ea typeface="MS PGothic" panose="020B0600070205080204" charset="-128"/>
              </a:rPr>
              <a:t>édit de Nantes</a:t>
            </a:r>
            <a:endParaRPr lang="fr-FR" sz="1800" b="0" strike="noStrike" spc="-1">
              <a:latin typeface="Arial" panose="020B0604020202020204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4228200" y="5259600"/>
            <a:ext cx="2341080" cy="1031400"/>
          </a:xfrm>
          <a:prstGeom prst="chevron">
            <a:avLst>
              <a:gd name="adj" fmla="val 5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64080" tIns="21240" rIns="21240" bIns="21240" anchor="ctr"/>
          <a:lstStyle/>
          <a:p>
            <a:pPr algn="ctr">
              <a:lnSpc>
                <a:spcPct val="90000"/>
              </a:lnSpc>
              <a:spcAft>
                <a:spcPts val="560"/>
              </a:spcAft>
            </a:pPr>
            <a:r>
              <a:rPr lang="fr-FR" sz="1600" b="1" strike="noStrike" spc="-1">
                <a:solidFill>
                  <a:srgbClr val="FFFFFF"/>
                </a:solidFill>
                <a:latin typeface="Arial" panose="020B0604020202020204"/>
                <a:ea typeface="MS PGothic" panose="020B0600070205080204" charset="-128"/>
              </a:rPr>
              <a:t>1685</a:t>
            </a:r>
            <a:endParaRPr lang="fr-FR" sz="1600" b="0" strike="noStrike" spc="-1">
              <a:latin typeface="Arial" panose="020B0604020202020204"/>
            </a:endParaRPr>
          </a:p>
          <a:p>
            <a:pPr algn="ctr">
              <a:lnSpc>
                <a:spcPct val="90000"/>
              </a:lnSpc>
              <a:spcAft>
                <a:spcPts val="560"/>
              </a:spcAft>
            </a:pPr>
            <a:r>
              <a:rPr lang="fr-FR" sz="1600" b="0" strike="noStrike" spc="-1">
                <a:solidFill>
                  <a:srgbClr val="FFFFFF"/>
                </a:solidFill>
                <a:latin typeface="Arial" panose="020B0604020202020204"/>
                <a:ea typeface="MS PGothic" panose="020B0600070205080204" charset="-128"/>
              </a:rPr>
              <a:t>révocation</a:t>
            </a:r>
            <a:endParaRPr lang="fr-FR" sz="1600" b="0" strike="noStrike" spc="-1">
              <a:latin typeface="Arial" panose="020B0604020202020204"/>
            </a:endParaRPr>
          </a:p>
          <a:p>
            <a:pPr algn="ctr">
              <a:lnSpc>
                <a:spcPct val="90000"/>
              </a:lnSpc>
              <a:spcAft>
                <a:spcPts val="560"/>
              </a:spcAft>
            </a:pPr>
            <a:r>
              <a:rPr lang="fr-FR" sz="1600" b="0" strike="noStrike" spc="-1">
                <a:solidFill>
                  <a:srgbClr val="FFFFFF"/>
                </a:solidFill>
                <a:latin typeface="Arial" panose="020B0604020202020204"/>
                <a:ea typeface="MS PGothic" panose="020B0600070205080204" charset="-128"/>
              </a:rPr>
              <a:t>de l’édit de Nantes</a:t>
            </a:r>
            <a:endParaRPr lang="fr-FR" sz="1600" b="0" strike="noStrike" spc="-1">
              <a:latin typeface="Arial" panose="020B0604020202020204"/>
            </a:endParaRPr>
          </a:p>
        </p:txBody>
      </p:sp>
      <p:sp>
        <p:nvSpPr>
          <p:cNvPr id="139" name="CustomShape 4"/>
          <p:cNvSpPr/>
          <p:nvPr/>
        </p:nvSpPr>
        <p:spPr>
          <a:xfrm>
            <a:off x="6187680" y="5259600"/>
            <a:ext cx="2341080" cy="1031400"/>
          </a:xfrm>
          <a:prstGeom prst="chevron">
            <a:avLst>
              <a:gd name="adj" fmla="val 5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72000" tIns="24120" rIns="24120" bIns="24120" anchor="ctr"/>
          <a:lstStyle/>
          <a:p>
            <a:pPr algn="ctr">
              <a:lnSpc>
                <a:spcPct val="90000"/>
              </a:lnSpc>
              <a:spcAft>
                <a:spcPts val="630"/>
              </a:spcAft>
            </a:pPr>
            <a:r>
              <a:rPr lang="fr-FR" sz="1800" b="1" strike="noStrike" spc="-1">
                <a:solidFill>
                  <a:srgbClr val="FFFFFF"/>
                </a:solidFill>
                <a:latin typeface="Arial" panose="020B0604020202020204"/>
                <a:ea typeface="MS PGothic" panose="020B0600070205080204" charset="-128"/>
              </a:rPr>
              <a:t>1789</a:t>
            </a:r>
            <a:endParaRPr lang="fr-FR" sz="1800" b="0" strike="noStrike" spc="-1">
              <a:latin typeface="Arial" panose="020B0604020202020204"/>
            </a:endParaRPr>
          </a:p>
          <a:p>
            <a:pPr algn="ctr">
              <a:lnSpc>
                <a:spcPct val="90000"/>
              </a:lnSpc>
              <a:spcAft>
                <a:spcPts val="630"/>
              </a:spcAft>
            </a:pPr>
            <a:r>
              <a:rPr lang="fr-FR" sz="1800" b="0" strike="noStrike" spc="-1">
                <a:solidFill>
                  <a:srgbClr val="FFFFFF"/>
                </a:solidFill>
                <a:latin typeface="Arial" panose="020B0604020202020204"/>
                <a:ea typeface="MS PGothic" panose="020B0600070205080204" charset="-128"/>
              </a:rPr>
              <a:t>DDHC</a:t>
            </a:r>
            <a:endParaRPr lang="fr-FR" sz="1800" b="0" strike="noStrike" spc="-1">
              <a:latin typeface="Arial" panose="020B0604020202020204"/>
            </a:endParaRPr>
          </a:p>
        </p:txBody>
      </p:sp>
      <p:pic>
        <p:nvPicPr>
          <p:cNvPr id="14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152280"/>
            <a:ext cx="3832200" cy="2818080"/>
          </a:xfrm>
          <a:prstGeom prst="rect">
            <a:avLst/>
          </a:prstGeom>
          <a:ln w="9360">
            <a:noFill/>
          </a:ln>
        </p:spPr>
      </p:pic>
      <p:pic>
        <p:nvPicPr>
          <p:cNvPr id="141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481720" y="38160"/>
            <a:ext cx="3386160" cy="4227840"/>
          </a:xfrm>
          <a:prstGeom prst="rect">
            <a:avLst/>
          </a:prstGeom>
          <a:ln w="9360">
            <a:noFill/>
          </a:ln>
        </p:spPr>
      </p:pic>
      <p:pic>
        <p:nvPicPr>
          <p:cNvPr id="142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2666880" y="2362320"/>
            <a:ext cx="3808440" cy="27194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382320" y="5158440"/>
            <a:ext cx="3076200" cy="1187640"/>
          </a:xfrm>
          <a:prstGeom prst="chevron">
            <a:avLst>
              <a:gd name="adj" fmla="val 5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72000" tIns="24120" rIns="24120" bIns="24120" anchor="ctr"/>
          <a:lstStyle/>
          <a:p>
            <a:pPr algn="ctr">
              <a:lnSpc>
                <a:spcPct val="90000"/>
              </a:lnSpc>
              <a:spcAft>
                <a:spcPts val="630"/>
              </a:spcAft>
            </a:pPr>
            <a:r>
              <a:rPr lang="fr-FR" sz="1800" b="1" strike="noStrike" spc="-1">
                <a:solidFill>
                  <a:srgbClr val="FFFFFF"/>
                </a:solidFill>
                <a:latin typeface="Arial" panose="020B0604020202020204"/>
                <a:ea typeface="MS PGothic" panose="020B0600070205080204" charset="-128"/>
              </a:rPr>
              <a:t>1801</a:t>
            </a:r>
            <a:endParaRPr lang="fr-FR" sz="1800" b="0" strike="noStrike" spc="-1">
              <a:latin typeface="Arial" panose="020B0604020202020204"/>
            </a:endParaRPr>
          </a:p>
          <a:p>
            <a:pPr algn="ctr">
              <a:lnSpc>
                <a:spcPct val="90000"/>
              </a:lnSpc>
              <a:spcAft>
                <a:spcPts val="630"/>
              </a:spcAft>
            </a:pPr>
            <a:r>
              <a:rPr lang="fr-FR" sz="1800" b="0" strike="noStrike" spc="-1">
                <a:solidFill>
                  <a:srgbClr val="FFFFFF"/>
                </a:solidFill>
                <a:latin typeface="Arial" panose="020B0604020202020204"/>
                <a:ea typeface="MS PGothic" panose="020B0600070205080204" charset="-128"/>
              </a:rPr>
              <a:t>concordat</a:t>
            </a:r>
            <a:endParaRPr lang="fr-FR" sz="1800" b="0" strike="noStrike" spc="-1">
              <a:latin typeface="Arial" panose="020B0604020202020204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2957040" y="5316480"/>
            <a:ext cx="3076200" cy="871920"/>
          </a:xfrm>
          <a:prstGeom prst="chevron">
            <a:avLst>
              <a:gd name="adj" fmla="val 5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72000" tIns="24120" rIns="24120" bIns="24120" anchor="ctr"/>
          <a:lstStyle/>
          <a:p>
            <a:pPr algn="ctr">
              <a:lnSpc>
                <a:spcPct val="90000"/>
              </a:lnSpc>
              <a:spcAft>
                <a:spcPts val="630"/>
              </a:spcAft>
            </a:pPr>
            <a:r>
              <a:rPr lang="fr-FR" sz="1800" b="1" strike="noStrike" spc="-1">
                <a:solidFill>
                  <a:srgbClr val="FFFFFF"/>
                </a:solidFill>
                <a:latin typeface="Arial" panose="020B0604020202020204"/>
                <a:ea typeface="MS PGothic" panose="020B0600070205080204" charset="-128"/>
              </a:rPr>
              <a:t>1886</a:t>
            </a:r>
            <a:endParaRPr lang="fr-FR" sz="1800" b="0" strike="noStrike" spc="-1">
              <a:latin typeface="Arial" panose="020B0604020202020204"/>
            </a:endParaRPr>
          </a:p>
          <a:p>
            <a:pPr algn="ctr">
              <a:lnSpc>
                <a:spcPct val="90000"/>
              </a:lnSpc>
              <a:spcAft>
                <a:spcPts val="630"/>
              </a:spcAft>
            </a:pPr>
            <a:r>
              <a:rPr lang="fr-FR" sz="1800" b="0" strike="noStrike" spc="-1">
                <a:solidFill>
                  <a:srgbClr val="FFFFFF"/>
                </a:solidFill>
                <a:latin typeface="Arial" panose="020B0604020202020204"/>
                <a:ea typeface="MS PGothic" panose="020B0600070205080204" charset="-128"/>
              </a:rPr>
              <a:t>école laïque</a:t>
            </a:r>
            <a:endParaRPr lang="fr-FR" sz="1800" b="0" strike="noStrike" spc="-1">
              <a:latin typeface="Arial" panose="020B0604020202020204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5531400" y="5254920"/>
            <a:ext cx="3076200" cy="995040"/>
          </a:xfrm>
          <a:prstGeom prst="chevron">
            <a:avLst>
              <a:gd name="adj" fmla="val 5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72000" tIns="24120" rIns="24120" bIns="24120" anchor="ctr"/>
          <a:lstStyle/>
          <a:p>
            <a:pPr algn="ctr">
              <a:lnSpc>
                <a:spcPct val="90000"/>
              </a:lnSpc>
              <a:spcAft>
                <a:spcPts val="630"/>
              </a:spcAft>
            </a:pPr>
            <a:r>
              <a:rPr lang="fr-FR" sz="1800" b="1" strike="noStrike" spc="-1">
                <a:solidFill>
                  <a:srgbClr val="FFFFFF"/>
                </a:solidFill>
                <a:latin typeface="Arial" panose="020B0604020202020204"/>
                <a:ea typeface="MS PGothic" panose="020B0600070205080204" charset="-128"/>
              </a:rPr>
              <a:t>1905</a:t>
            </a:r>
            <a:endParaRPr lang="fr-FR" sz="1800" b="0" strike="noStrike" spc="-1">
              <a:latin typeface="Arial" panose="020B0604020202020204"/>
            </a:endParaRPr>
          </a:p>
          <a:p>
            <a:pPr algn="ctr">
              <a:lnSpc>
                <a:spcPct val="90000"/>
              </a:lnSpc>
              <a:spcAft>
                <a:spcPts val="630"/>
              </a:spcAft>
            </a:pPr>
            <a:r>
              <a:rPr lang="fr-FR" sz="1800" b="0" strike="noStrike" spc="-1">
                <a:solidFill>
                  <a:srgbClr val="FFFFFF"/>
                </a:solidFill>
                <a:latin typeface="Arial" panose="020B0604020202020204"/>
                <a:ea typeface="MS PGothic" panose="020B0600070205080204" charset="-128"/>
              </a:rPr>
              <a:t>séparation des églises et de l’Etat  </a:t>
            </a:r>
            <a:endParaRPr lang="fr-FR" sz="1800" b="0" strike="noStrike" spc="-1">
              <a:latin typeface="Arial" panose="020B0604020202020204"/>
            </a:endParaRPr>
          </a:p>
        </p:txBody>
      </p:sp>
      <p:pic>
        <p:nvPicPr>
          <p:cNvPr id="14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676520" y="2895480"/>
            <a:ext cx="2917800" cy="2195640"/>
          </a:xfrm>
          <a:prstGeom prst="rect">
            <a:avLst/>
          </a:prstGeom>
          <a:ln w="9360">
            <a:noFill/>
          </a:ln>
        </p:spPr>
      </p:pic>
      <p:pic>
        <p:nvPicPr>
          <p:cNvPr id="147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191120" y="152280"/>
            <a:ext cx="4761000" cy="3303720"/>
          </a:xfrm>
          <a:prstGeom prst="rect">
            <a:avLst/>
          </a:prstGeom>
          <a:ln w="9360">
            <a:noFill/>
          </a:ln>
        </p:spPr>
      </p:pic>
      <p:pic>
        <p:nvPicPr>
          <p:cNvPr id="148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228600" y="228600"/>
            <a:ext cx="3522960" cy="27417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457200" y="704880"/>
            <a:ext cx="8228160" cy="74160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fr-FR" sz="3600" b="1" strike="noStrike" spc="-1">
                <a:solidFill>
                  <a:srgbClr val="FF0000"/>
                </a:solidFill>
                <a:latin typeface="Caracteres L2"/>
                <a:ea typeface="DejaVu Sans"/>
              </a:rPr>
              <a:t>IIi. qu’est-ce que la laïcité </a:t>
            </a:r>
            <a:r>
              <a:rPr lang="fr-FR" sz="4000" b="1" strike="noStrike" spc="-1">
                <a:solidFill>
                  <a:srgbClr val="FF3300"/>
                </a:solidFill>
                <a:latin typeface="Century Gothic" panose="020B0502020202020204"/>
                <a:ea typeface="DejaVu Sans"/>
              </a:rPr>
              <a:t>?</a:t>
            </a:r>
            <a:endParaRPr lang="fr-FR" sz="4000" b="0" strike="noStrike" spc="-1">
              <a:latin typeface="Arial" panose="020B0604020202020204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457200" y="1600200"/>
            <a:ext cx="8380440" cy="502776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560"/>
              </a:spcBef>
            </a:pPr>
            <a:endParaRPr lang="fr-FR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lang="fr-FR" sz="1800" b="0" strike="noStrike" spc="-1">
              <a:latin typeface="Arial" panose="020B0604020202020204"/>
            </a:endParaRPr>
          </a:p>
          <a:p>
            <a:pPr marL="457200" indent="-455930" algn="just">
              <a:lnSpc>
                <a:spcPct val="100000"/>
              </a:lnSpc>
              <a:spcBef>
                <a:spcPts val="480"/>
              </a:spcBef>
              <a:buClr>
                <a:srgbClr val="595959"/>
              </a:buClr>
              <a:buFont typeface="Arial" panose="020B0604020202020204"/>
              <a:buAutoNum type="arabicParenR"/>
            </a:pPr>
            <a:r>
              <a:rPr lang="fr-FR" sz="3600" b="0" strike="noStrike" spc="-1">
                <a:solidFill>
                  <a:srgbClr val="595959"/>
                </a:solidFill>
                <a:latin typeface="Calibri" panose="020F0502020204030204"/>
                <a:ea typeface="DejaVu Sans"/>
              </a:rPr>
              <a:t>Principe juridique et textes</a:t>
            </a:r>
            <a:endParaRPr lang="fr-FR" sz="3600" b="0" strike="noStrike" spc="-1">
              <a:latin typeface="Arial" panose="020B0604020202020204"/>
            </a:endParaRPr>
          </a:p>
          <a:p>
            <a:pPr marL="457200" indent="-455930" algn="just">
              <a:lnSpc>
                <a:spcPct val="100000"/>
              </a:lnSpc>
              <a:spcBef>
                <a:spcPts val="480"/>
              </a:spcBef>
              <a:buClr>
                <a:srgbClr val="595959"/>
              </a:buClr>
              <a:buFont typeface="Arial" panose="020B0604020202020204"/>
              <a:buAutoNum type="arabicParenR"/>
            </a:pPr>
            <a:r>
              <a:rPr lang="fr-FR" sz="3600" b="0" strike="noStrike" spc="-1">
                <a:solidFill>
                  <a:srgbClr val="595959"/>
                </a:solidFill>
                <a:latin typeface="Calibri" panose="020F0502020204030204"/>
                <a:ea typeface="DejaVu Sans"/>
              </a:rPr>
              <a:t>Les deux aspects : séparation et neutralité</a:t>
            </a:r>
            <a:endParaRPr lang="fr-FR" sz="3600" b="0" strike="noStrike" spc="-1">
              <a:latin typeface="Arial" panose="020B0604020202020204"/>
            </a:endParaRPr>
          </a:p>
          <a:p>
            <a:pPr marL="457200" indent="-455930" algn="just">
              <a:lnSpc>
                <a:spcPct val="100000"/>
              </a:lnSpc>
              <a:spcBef>
                <a:spcPts val="480"/>
              </a:spcBef>
              <a:buClr>
                <a:srgbClr val="595959"/>
              </a:buClr>
              <a:buFont typeface="Arial" panose="020B0604020202020204"/>
              <a:buAutoNum type="arabicParenR"/>
            </a:pPr>
            <a:r>
              <a:rPr lang="fr-FR" sz="3600" b="0" strike="noStrike" spc="-1">
                <a:solidFill>
                  <a:srgbClr val="595959"/>
                </a:solidFill>
                <a:latin typeface="Calibri" panose="020F0502020204030204"/>
                <a:ea typeface="DejaVu Sans"/>
              </a:rPr>
              <a:t>Les libertés fondamentales liées à la liberté de religion et la conciliation avec l’ordre public</a:t>
            </a:r>
            <a:endParaRPr lang="fr-FR" sz="3600" b="0" strike="noStrike" spc="-1">
              <a:latin typeface="Arial" panose="020B0604020202020204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endParaRPr lang="fr-FR" sz="36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880</Words>
  <Application>Microsoft Office PowerPoint</Application>
  <PresentationFormat>Affichage à l'écran (4:3)</PresentationFormat>
  <Paragraphs>142</Paragraphs>
  <Slides>20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20</vt:i4>
      </vt:variant>
    </vt:vector>
  </HeadingPairs>
  <TitlesOfParts>
    <vt:vector size="34" baseType="lpstr">
      <vt:lpstr>MS PGothic</vt:lpstr>
      <vt:lpstr>Arial</vt:lpstr>
      <vt:lpstr>Calibri</vt:lpstr>
      <vt:lpstr>Caracteres L2</vt:lpstr>
      <vt:lpstr>Century Gothic</vt:lpstr>
      <vt:lpstr>DejaVu Sans</vt:lpstr>
      <vt:lpstr>Linux Biolinum G</vt:lpstr>
      <vt:lpstr>Symbol</vt:lpstr>
      <vt:lpstr>Times New Roman</vt:lpstr>
      <vt:lpstr>Wingdings</vt:lpstr>
      <vt:lpstr>Wingdings 2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Mesquita Castro (SNMUE/Mme)</dc:creator>
  <cp:lastModifiedBy>Maria Mesquita Castro (SNMUE/Mme)</cp:lastModifiedBy>
  <cp:revision>3</cp:revision>
  <dcterms:created xsi:type="dcterms:W3CDTF">2020-01-07T17:12:00Z</dcterms:created>
  <dcterms:modified xsi:type="dcterms:W3CDTF">2020-01-28T16:31:37Z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33</vt:i4>
  </property>
  <property fmtid="{D5CDD505-2E9C-101B-9397-08002B2CF9AE}" pid="12" name="Version">
    <vt:i4>1</vt:i4>
  </property>
  <property fmtid="{D5CDD505-2E9C-101B-9397-08002B2CF9AE}" pid="13" name="KSOProductBuildVer">
    <vt:lpwstr>1036-11.2.0.9127</vt:lpwstr>
  </property>
</Properties>
</file>