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9822" y="487061"/>
            <a:ext cx="7816978" cy="5635997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DÉCOUVRIR</a:t>
            </a: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b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FRANCE</a:t>
            </a:r>
            <a:b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 </a:t>
            </a:r>
            <a:b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1353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FRANÇAIS</a:t>
            </a:r>
            <a:endParaRPr lang="fr-F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13535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87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DIVERSITÉS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Théorie</a:t>
            </a:r>
            <a:r>
              <a:rPr lang="fr-FR" dirty="0" smtClean="0"/>
              <a:t> : la RF est une et indivisible !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Régionalisme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Culturalisme (opposition à l’image des autres : « Chtimi »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Options politiques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Paris et la Province.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Pas </a:t>
            </a:r>
            <a:r>
              <a:rPr lang="fr-FR" b="1" dirty="0" smtClean="0"/>
              <a:t>UNE</a:t>
            </a:r>
            <a:r>
              <a:rPr lang="fr-FR" dirty="0" smtClean="0"/>
              <a:t> culture française.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3385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 smtClean="0"/>
              <a:t>CE QUI SE PASSE EN FRANCE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53364"/>
          </a:xfrm>
        </p:spPr>
        <p:txBody>
          <a:bodyPr/>
          <a:lstStyle/>
          <a:p>
            <a:r>
              <a:rPr lang="fr-FR" dirty="0" smtClean="0"/>
              <a:t>La France ne se définit pas par elle seule : la </a:t>
            </a:r>
            <a:r>
              <a:rPr lang="fr-FR" b="1" dirty="0" smtClean="0"/>
              <a:t>« mondialisation » </a:t>
            </a:r>
            <a:r>
              <a:rPr lang="fr-FR" dirty="0" smtClean="0"/>
              <a:t>la modèle aussi (comme tout autre pays)</a:t>
            </a:r>
          </a:p>
          <a:p>
            <a:pPr lvl="1"/>
            <a:r>
              <a:rPr lang="fr-FR" dirty="0" smtClean="0"/>
              <a:t>France critique par rapport aux USA : idéologie libérale, individualisme, entreprises transnationales.</a:t>
            </a:r>
          </a:p>
          <a:p>
            <a:pPr lvl="1"/>
            <a:r>
              <a:rPr lang="fr-FR" b="1" dirty="0" smtClean="0"/>
              <a:t>L’EUROPE</a:t>
            </a:r>
            <a:r>
              <a:rPr lang="fr-FR" dirty="0" smtClean="0"/>
              <a:t> : France est fondatrice; influence sur la législation; attachement sans enthousiasme.</a:t>
            </a:r>
          </a:p>
          <a:p>
            <a:pPr lvl="1"/>
            <a:r>
              <a:rPr lang="fr-FR" b="1" dirty="0" smtClean="0"/>
              <a:t>CONTRADICTIONS INTERNES 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L’échiquier politique : centres, droites, gauches.</a:t>
            </a:r>
          </a:p>
          <a:p>
            <a:pPr lvl="2"/>
            <a:r>
              <a:rPr lang="fr-FR" dirty="0" smtClean="0"/>
              <a:t>Le Syndicalisme …</a:t>
            </a:r>
          </a:p>
          <a:p>
            <a:pPr lvl="2"/>
            <a:r>
              <a:rPr lang="fr-FR" dirty="0" smtClean="0"/>
              <a:t>Les recours à la grève.</a:t>
            </a:r>
          </a:p>
          <a:p>
            <a:pPr lvl="2"/>
            <a:r>
              <a:rPr lang="fr-FR" dirty="0" smtClean="0"/>
              <a:t>L’ambiguïtés des manifestations. </a:t>
            </a: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88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5707"/>
          </a:xfrm>
        </p:spPr>
        <p:txBody>
          <a:bodyPr/>
          <a:lstStyle/>
          <a:p>
            <a:r>
              <a:rPr lang="fr-FR" dirty="0"/>
              <a:t>LES DIVERSITÉS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13284"/>
            <a:ext cx="8042276" cy="5583812"/>
          </a:xfrm>
        </p:spPr>
        <p:txBody>
          <a:bodyPr>
            <a:normAutofit/>
          </a:bodyPr>
          <a:lstStyle/>
          <a:p>
            <a:r>
              <a:rPr lang="fr-FR" b="1" dirty="0" smtClean="0"/>
              <a:t>La question des migrations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Plus de 1,5 millions de Français vivent à l’étranger.</a:t>
            </a:r>
          </a:p>
          <a:p>
            <a:pPr lvl="1"/>
            <a:r>
              <a:rPr lang="fr-FR" dirty="0" smtClean="0"/>
              <a:t>Immigrations par vagues selon les besoins du travail</a:t>
            </a:r>
            <a:br>
              <a:rPr lang="fr-FR" dirty="0" smtClean="0"/>
            </a:br>
            <a:r>
              <a:rPr lang="fr-FR" dirty="0" smtClean="0"/>
              <a:t>Italiens, Portugais …</a:t>
            </a:r>
          </a:p>
          <a:p>
            <a:pPr lvl="1"/>
            <a:r>
              <a:rPr lang="fr-FR" dirty="0" smtClean="0"/>
              <a:t>Immigrations Nord-Africaine et des anciennes colonies.</a:t>
            </a:r>
          </a:p>
          <a:p>
            <a:pPr lvl="1"/>
            <a:r>
              <a:rPr lang="fr-FR" dirty="0" smtClean="0"/>
              <a:t>Nouveau type de d’immigrations lié à la mondialisation (très haute ou très basse qualification)</a:t>
            </a:r>
          </a:p>
          <a:p>
            <a:pPr lvl="1"/>
            <a:r>
              <a:rPr lang="fr-FR" dirty="0" smtClean="0"/>
              <a:t>Environ 5 millions de migrants légaux (8% de la population)</a:t>
            </a:r>
          </a:p>
          <a:p>
            <a:pPr lvl="1"/>
            <a:r>
              <a:rPr lang="fr-FR" dirty="0" smtClean="0"/>
              <a:t>Concentration dans certains quartiers ou régions.</a:t>
            </a:r>
          </a:p>
          <a:p>
            <a:pPr lvl="1"/>
            <a:r>
              <a:rPr lang="fr-FR" dirty="0" smtClean="0"/>
              <a:t>Xénophobie entretenue politiquement (FN)  </a:t>
            </a:r>
          </a:p>
          <a:p>
            <a:pPr lvl="1"/>
            <a:r>
              <a:rPr lang="fr-FR" dirty="0" smtClean="0"/>
              <a:t>Question de l’Europe.</a:t>
            </a:r>
          </a:p>
          <a:p>
            <a:pPr lvl="1"/>
            <a:r>
              <a:rPr lang="fr-FR" dirty="0" smtClean="0"/>
              <a:t>Interrogations sur l’identité nationale.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80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16316"/>
            <a:ext cx="8042276" cy="1336956"/>
          </a:xfrm>
        </p:spPr>
        <p:txBody>
          <a:bodyPr/>
          <a:lstStyle/>
          <a:p>
            <a:r>
              <a:rPr lang="fr-FR" sz="4000" b="1" dirty="0" smtClean="0"/>
              <a:t>Découvrir la France et les Français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7252" y="5276147"/>
            <a:ext cx="7880584" cy="576646"/>
          </a:xfrm>
        </p:spPr>
        <p:txBody>
          <a:bodyPr>
            <a:normAutofit/>
          </a:bodyPr>
          <a:lstStyle/>
          <a:p>
            <a:r>
              <a:rPr lang="fr-FR" dirty="0" smtClean="0"/>
              <a:t>CE QUI SE PASSE EN FRANCE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96068" y="1805672"/>
            <a:ext cx="7880584" cy="5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INTRODUCTION</a:t>
            </a: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96068" y="2710215"/>
            <a:ext cx="5105491" cy="5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TERRITOIRE FRANÇAIS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31586" y="3416906"/>
            <a:ext cx="7880584" cy="5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L’UNITÉ NATIONALE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31586" y="4168307"/>
            <a:ext cx="8302266" cy="5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FRACTURES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877252" y="4699501"/>
            <a:ext cx="7880584" cy="57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LA DIVERSITÉ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57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7387"/>
          </a:xfrm>
        </p:spPr>
        <p:txBody>
          <a:bodyPr/>
          <a:lstStyle/>
          <a:p>
            <a:r>
              <a:rPr lang="fr-FR" sz="2800" b="1" dirty="0" smtClean="0"/>
              <a:t>DÉCOUVRIR LA France et les Français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1675" y="3931138"/>
            <a:ext cx="8042276" cy="67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Chercher </a:t>
            </a:r>
            <a:r>
              <a:rPr lang="fr-FR" b="1" dirty="0"/>
              <a:t>à dire la foi dans l’univers de l’autre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01675" y="1752601"/>
            <a:ext cx="8042276" cy="95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Chercher à comprendre l’autre et les déplacements sur l’image que j’en ai… </a:t>
            </a:r>
            <a:endParaRPr lang="fr-FR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01675" y="3005045"/>
            <a:ext cx="8042276" cy="67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Sortir des a priori de part et d’autre.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828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9152"/>
          </a:xfrm>
        </p:spPr>
        <p:txBody>
          <a:bodyPr/>
          <a:lstStyle/>
          <a:p>
            <a:r>
              <a:rPr lang="fr-FR" sz="2800" b="1" dirty="0">
                <a:solidFill>
                  <a:srgbClr val="2C7C9F"/>
                </a:solidFill>
              </a:rPr>
              <a:t>DÉCOUVRIR LA France et les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9405" y="4928927"/>
            <a:ext cx="7926317" cy="79404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L’Alsace et la Lorraine changent plusieurs fois d’appartenance</a:t>
            </a:r>
            <a:endParaRPr lang="fr-FR" sz="2000" b="1" dirty="0">
              <a:solidFill>
                <a:schemeClr val="tx1"/>
              </a:solidFill>
            </a:endParaRPr>
          </a:p>
          <a:p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01675" y="1195815"/>
            <a:ext cx="8042276" cy="556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smtClean="0">
                <a:solidFill>
                  <a:srgbClr val="0000FF"/>
                </a:solidFill>
              </a:rPr>
              <a:t>LE TERRITOIRE FRANÇAIS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39406" y="1913456"/>
            <a:ext cx="6436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/>
              <a:t>Lente construction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39406" y="2522331"/>
            <a:ext cx="7358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000" b="1" dirty="0"/>
              <a:t>Plusieurs régions sont autonomes (Bretagne Occitanie </a:t>
            </a:r>
            <a:r>
              <a:rPr lang="fr-FR" sz="2000" b="1" dirty="0" smtClean="0"/>
              <a:t>Basques …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69819" y="3351203"/>
            <a:ext cx="8124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/>
              <a:t>Environ vers 1254 apparaît l’idée de France. </a:t>
            </a:r>
          </a:p>
          <a:p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939405" y="4059089"/>
            <a:ext cx="7804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/>
              <a:t>La Savoie ne devient française qu’en </a:t>
            </a:r>
            <a:r>
              <a:rPr lang="fr-FR" sz="2000" b="1" dirty="0" smtClean="0"/>
              <a:t>1860 comme </a:t>
            </a:r>
            <a:r>
              <a:rPr lang="fr-FR" sz="2000" b="1" dirty="0" err="1" smtClean="0"/>
              <a:t>Nice</a:t>
            </a:r>
            <a:r>
              <a:rPr lang="fr-FR" sz="2000" b="1" dirty="0" err="1"/>
              <a:t>Les</a:t>
            </a:r>
            <a:r>
              <a:rPr lang="fr-FR" sz="2000" b="1" dirty="0"/>
              <a:t> Belges quittent la France en 1830</a:t>
            </a:r>
          </a:p>
          <a:p>
            <a:pPr marL="285750" indent="-285750">
              <a:buFont typeface="Arial"/>
              <a:buChar char="•"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58302222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9152"/>
          </a:xfrm>
        </p:spPr>
        <p:txBody>
          <a:bodyPr/>
          <a:lstStyle/>
          <a:p>
            <a:r>
              <a:rPr lang="fr-FR" sz="2800" b="1" dirty="0">
                <a:solidFill>
                  <a:srgbClr val="2C7C9F"/>
                </a:solidFill>
              </a:rPr>
              <a:t>DÉCOUVRIR LA France et les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1675" y="1543716"/>
            <a:ext cx="8042276" cy="4301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France </a:t>
            </a:r>
            <a:r>
              <a:rPr lang="fr-FR" dirty="0"/>
              <a:t>d'outre-mer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01675" y="986929"/>
            <a:ext cx="8042276" cy="556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0000FF"/>
                </a:solidFill>
              </a:rPr>
              <a:t>LE TERRITOIRE FRANÇAIS</a:t>
            </a:r>
            <a:endParaRPr lang="fr-FR" b="1" dirty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68" y="2035221"/>
            <a:ext cx="8434983" cy="4822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292591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579396"/>
            <a:ext cx="8042276" cy="81263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centralisation a été lente et difficile… après des luttes fratricides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01675" y="321567"/>
            <a:ext cx="8042276" cy="691647"/>
          </a:xfrm>
        </p:spPr>
        <p:txBody>
          <a:bodyPr/>
          <a:lstStyle/>
          <a:p>
            <a:r>
              <a:rPr lang="fr-FR" sz="2800" b="1" dirty="0">
                <a:solidFill>
                  <a:srgbClr val="2C7C9F"/>
                </a:solidFill>
              </a:rPr>
              <a:t>DÉCOUVRIR LA France et les Français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54075" y="1146690"/>
            <a:ext cx="8042276" cy="4535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rgbClr val="0000FF"/>
                </a:solidFill>
              </a:rPr>
              <a:t>LE TERRITOIRE FRANÇAIS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01675" y="1861199"/>
            <a:ext cx="8042276" cy="52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701675" y="4653564"/>
            <a:ext cx="8042276" cy="52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Mais le cultures locales ont été réprimées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006475" y="2057401"/>
            <a:ext cx="8042276" cy="52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01675" y="3705146"/>
            <a:ext cx="716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400" dirty="0" smtClean="0"/>
              <a:t>La langue a été unifiée en 1539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17632" y="5357677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400" dirty="0" smtClean="0"/>
              <a:t>Aujourd’hui encore revendications linguistiques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9367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0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69252"/>
            <a:ext cx="8042276" cy="783520"/>
          </a:xfrm>
        </p:spPr>
        <p:txBody>
          <a:bodyPr/>
          <a:lstStyle/>
          <a:p>
            <a:r>
              <a:rPr lang="fr-FR" dirty="0" smtClean="0"/>
              <a:t>Unité nationale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1675" y="3714375"/>
            <a:ext cx="7889876" cy="599598"/>
          </a:xfrm>
        </p:spPr>
        <p:txBody>
          <a:bodyPr/>
          <a:lstStyle/>
          <a:p>
            <a:r>
              <a:rPr lang="fr-FR" dirty="0" smtClean="0"/>
              <a:t>L’éducation républicaine anti cléricale et religieuse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01675" y="1752601"/>
            <a:ext cx="8042276" cy="92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La Révolution de 1789 remplace le roi par le Peuple</a:t>
            </a:r>
            <a:br>
              <a:rPr lang="fr-FR" smtClean="0"/>
            </a:br>
            <a:r>
              <a:rPr lang="fr-FR" smtClean="0"/>
              <a:t>Français dans la violence.</a:t>
            </a: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01675" y="2792293"/>
            <a:ext cx="8042276" cy="92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L’unité s’est faite contre d’autres : Anglais Allemands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782839" y="4487924"/>
            <a:ext cx="5493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400" dirty="0" smtClean="0"/>
              <a:t>Unité aussi par un système social.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2858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FRACTURES FONDATRICES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Évocation des anciennes </a:t>
            </a:r>
            <a:r>
              <a:rPr lang="fr-FR" dirty="0" smtClean="0"/>
              <a:t>: 100 ANS; Guerres de religions; révolution française : décapitation du ROI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Guerre d’Algérie</a:t>
            </a:r>
            <a:r>
              <a:rPr lang="fr-FR" b="1" dirty="0" smtClean="0"/>
              <a:t> </a:t>
            </a:r>
            <a:r>
              <a:rPr lang="fr-FR" dirty="0" smtClean="0"/>
              <a:t>: Image blessée. Silence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Place des Algériens en France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Les Harkis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Décolonisation : fin de l’empire français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Doutes face à l’armée.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354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FRACTURES FONDATRICES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40253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Mai 1968 </a:t>
            </a:r>
            <a:r>
              <a:rPr lang="fr-FR" dirty="0" smtClean="0"/>
              <a:t>: 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Une nouvelle culture : « Il est interdit d’interdire ».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Référence de toutes les crises.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Rupture culturelle très forte : toutes les institutions sont remises en cause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Attrait du marxisme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Rupture générationnelle : « fin des 30 glorieuses ». </a:t>
            </a:r>
          </a:p>
          <a:p>
            <a:pPr lvl="1" indent="0">
              <a:lnSpc>
                <a:spcPct val="150000"/>
              </a:lnSpc>
            </a:pPr>
            <a:r>
              <a:rPr lang="fr-FR" dirty="0" smtClean="0"/>
              <a:t>Reste un marqueur : les « </a:t>
            </a:r>
            <a:r>
              <a:rPr lang="fr-FR" dirty="0" err="1" smtClean="0"/>
              <a:t>Soixantehuitars</a:t>
            </a:r>
            <a:r>
              <a:rPr lang="fr-FR" dirty="0" smtClean="0"/>
              <a:t> ».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820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315</TotalTime>
  <Words>313</Words>
  <Application>Microsoft Macintosh PowerPoint</Application>
  <PresentationFormat>Présentation à l'écran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Brise</vt:lpstr>
      <vt:lpstr>DÉCOUVRIR   LA FRANCE ET  LES FRANÇAIS</vt:lpstr>
      <vt:lpstr>Découvrir la France et les Français</vt:lpstr>
      <vt:lpstr>DÉCOUVRIR LA France et les Français</vt:lpstr>
      <vt:lpstr>DÉCOUVRIR LA France et les Français</vt:lpstr>
      <vt:lpstr>DÉCOUVRIR LA France et les Français</vt:lpstr>
      <vt:lpstr>DÉCOUVRIR LA France et les Français</vt:lpstr>
      <vt:lpstr>Unité nationale</vt:lpstr>
      <vt:lpstr>FRACTURES FONDATRICES</vt:lpstr>
      <vt:lpstr>FRACTURES FONDATRICES</vt:lpstr>
      <vt:lpstr>LES DIVERSITÉS</vt:lpstr>
      <vt:lpstr>CE QUI SE PASSE EN FRANCE</vt:lpstr>
      <vt:lpstr>LES DIVERSITÉS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DÉCOUVRIR   LA FRANCE ET  LES FRANÇAIS</dc:title>
  <dc:creator>Utilisateur de Microsoft Office</dc:creator>
  <cp:lastModifiedBy>Utilisateur de Microsoft Office</cp:lastModifiedBy>
  <cp:revision>19</cp:revision>
  <dcterms:created xsi:type="dcterms:W3CDTF">2017-02-14T16:53:29Z</dcterms:created>
  <dcterms:modified xsi:type="dcterms:W3CDTF">2017-02-14T22:08:42Z</dcterms:modified>
</cp:coreProperties>
</file>