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606060"/>
    <a:srgbClr val="4D4D4D"/>
    <a:srgbClr val="434343"/>
    <a:srgbClr val="FBC99F"/>
    <a:srgbClr val="F9B277"/>
    <a:srgbClr val="FDE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3" autoAdjust="0"/>
    <p:restoredTop sz="94660"/>
  </p:normalViewPr>
  <p:slideViewPr>
    <p:cSldViewPr>
      <p:cViewPr varScale="1">
        <p:scale>
          <a:sx n="69" d="100"/>
          <a:sy n="69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4219-3BC9-410B-830E-C63A9C518326}" type="datetimeFigureOut">
              <a:rPr lang="fr-FR" smtClean="0"/>
              <a:t>19/09/2015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3F15F-A590-4605-BCC3-7FC83CE710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22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2D496-DDBD-430F-A239-81B346E3BA13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2D496-DDBD-430F-A239-81B346E3BA13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2D496-DDBD-430F-A239-81B346E3BA13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2D496-DDBD-430F-A239-81B346E3BA13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2D496-DDBD-430F-A239-81B346E3BA13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2D496-DDBD-430F-A239-81B346E3BA13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2D496-DDBD-430F-A239-81B346E3BA13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2D496-DDBD-430F-A239-81B346E3BA13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2D496-DDBD-430F-A239-81B346E3BA13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2D496-DDBD-430F-A239-81B346E3BA13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2D496-DDBD-430F-A239-81B346E3BA13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2D496-DDBD-430F-A239-81B346E3BA1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2D496-DDBD-430F-A239-81B346E3BA13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2D496-DDBD-430F-A239-81B346E3BA13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2D496-DDBD-430F-A239-81B346E3BA13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2D496-DDBD-430F-A239-81B346E3BA13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2D496-DDBD-430F-A239-81B346E3BA13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2D496-DDBD-430F-A239-81B346E3BA13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2D496-DDBD-430F-A239-81B346E3BA13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2D496-DDBD-430F-A239-81B346E3BA13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7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9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1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9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2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0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1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0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7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5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6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gi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39952" y="2420888"/>
            <a:ext cx="4824536" cy="18002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Les défis actuels de l’Eglise au Bénin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3995936" cy="5949280"/>
          </a:xfrm>
        </p:spPr>
      </p:pic>
      <p:sp>
        <p:nvSpPr>
          <p:cNvPr id="5" name="Rectangle 4"/>
          <p:cNvSpPr/>
          <p:nvPr/>
        </p:nvSpPr>
        <p:spPr>
          <a:xfrm>
            <a:off x="1619672" y="-27384"/>
            <a:ext cx="6048673" cy="936104"/>
          </a:xfrm>
          <a:prstGeom prst="rect">
            <a:avLst/>
          </a:prstGeom>
          <a:solidFill>
            <a:srgbClr val="FBC99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prstClr val="white"/>
                </a:solidFill>
                <a:cs typeface="Arial"/>
              </a:rPr>
              <a:t> </a:t>
            </a:r>
            <a:r>
              <a:rPr lang="fr-FR" sz="2800" b="1" dirty="0" smtClean="0">
                <a:solidFill>
                  <a:schemeClr val="tx1"/>
                </a:solidFill>
                <a:cs typeface="Arial"/>
              </a:rPr>
              <a:t>PAROISSE DU SACRE-CŒUR - DIJON</a:t>
            </a:r>
          </a:p>
          <a:p>
            <a:pPr algn="ctr"/>
            <a:r>
              <a:rPr lang="fr-FR" sz="2800" b="1" dirty="0" smtClean="0">
                <a:solidFill>
                  <a:schemeClr val="tx1"/>
                </a:solidFill>
                <a:cs typeface="Arial"/>
              </a:rPr>
              <a:t>SOIREE BENINOISE</a:t>
            </a:r>
            <a:endParaRPr lang="fr-FR" sz="2800" i="1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60032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Salle </a:t>
            </a:r>
            <a:r>
              <a:rPr lang="fr-FR" dirty="0" err="1" smtClean="0"/>
              <a:t>Fromageot</a:t>
            </a:r>
            <a:r>
              <a:rPr lang="fr-FR" dirty="0" smtClean="0"/>
              <a:t>, ce 16 Septembre 2015</a:t>
            </a:r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47790"/>
            <a:ext cx="1656184" cy="95651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5" y="-27384"/>
            <a:ext cx="1512167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12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7082" y="620689"/>
            <a:ext cx="3351422" cy="72008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79512" y="6324600"/>
            <a:ext cx="884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F7F7F"/>
                </a:solidFill>
                <a:latin typeface="Segoe UI Light"/>
                <a:ea typeface="Segoe UI"/>
                <a:cs typeface="Segoe UI"/>
              </a:rPr>
              <a:t>Présentation des défis de l’Eglise au Bénin par le P. Frédéric HOUNKPONOU, ce 16 Septembre 2016 à la Paroisse Sacré-Cœur, de Dijon</a:t>
            </a:r>
            <a:endParaRPr lang="fr-FR" sz="1200" b="1" dirty="0">
              <a:solidFill>
                <a:srgbClr val="7F7F7F"/>
              </a:solidFill>
              <a:latin typeface="Segoe UI Light"/>
              <a:ea typeface="Segoe UI"/>
              <a:cs typeface="Segoe U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-3415" y="632460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-27384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prstClr val="white"/>
                </a:solidFill>
                <a:cs typeface="Arial"/>
              </a:rPr>
              <a:t> </a:t>
            </a:r>
            <a:r>
              <a:rPr lang="fr-FR" sz="2200" b="1" u="sng" dirty="0">
                <a:cs typeface="Arial"/>
              </a:rPr>
              <a:t>Soirée </a:t>
            </a:r>
            <a:r>
              <a:rPr lang="fr-FR" sz="2200" b="1" u="sng" dirty="0" smtClean="0">
                <a:cs typeface="Arial"/>
              </a:rPr>
              <a:t>d’échanges </a:t>
            </a:r>
            <a:r>
              <a:rPr lang="fr-FR" sz="2200" b="1" u="sng" dirty="0">
                <a:cs typeface="Arial"/>
              </a:rPr>
              <a:t>sur les défis de l’Eglise au </a:t>
            </a:r>
            <a:r>
              <a:rPr lang="fr-FR" sz="2200" b="1" u="sng" dirty="0" smtClean="0">
                <a:cs typeface="Arial"/>
              </a:rPr>
              <a:t>Bénin</a:t>
            </a:r>
            <a:endParaRPr lang="fr-FR" sz="1400" i="1" dirty="0"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7522" y="620688"/>
            <a:ext cx="509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Présentation de l’Eglise du Bénin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43" y="513033"/>
            <a:ext cx="460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r"/>
            <a:r>
              <a:rPr lang="fr-FR" sz="3200" dirty="0">
                <a:solidFill>
                  <a:srgbClr val="7F7F7F"/>
                </a:solidFill>
                <a:latin typeface="Segoe UI Semibold"/>
                <a:ea typeface="Segoe UI"/>
                <a:cs typeface="Segoe UI"/>
              </a:rPr>
              <a:t>2</a:t>
            </a:r>
            <a:endParaRPr lang="fr-FR" sz="3200" dirty="0" smtClean="0">
              <a:solidFill>
                <a:srgbClr val="7F7F7F"/>
              </a:solidFill>
              <a:latin typeface="Segoe UI Semibold"/>
              <a:ea typeface="Segoe UI"/>
              <a:cs typeface="Segoe UI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1" y="1444142"/>
            <a:ext cx="5184575" cy="4880457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436096" y="422108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Découpage ecclésiastique du Bénin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8062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7082" y="620689"/>
            <a:ext cx="3351422" cy="144016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79512" y="6324600"/>
            <a:ext cx="884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F7F7F"/>
                </a:solidFill>
                <a:latin typeface="Segoe UI Light"/>
                <a:ea typeface="Segoe UI"/>
                <a:cs typeface="Segoe UI"/>
              </a:rPr>
              <a:t>Présentation des défis de l’Eglise au Bénin par le P. Frédéric HOUNKPONOU, ce 16 Septembre 2016 à la Paroisse Sacré-Cœur, de Dijon</a:t>
            </a:r>
            <a:endParaRPr lang="fr-FR" sz="1200" b="1" dirty="0">
              <a:solidFill>
                <a:srgbClr val="7F7F7F"/>
              </a:solidFill>
              <a:latin typeface="Segoe UI Light"/>
              <a:ea typeface="Segoe UI"/>
              <a:cs typeface="Segoe U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1192396"/>
            <a:ext cx="5289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A travers une brève historique  et quelques statistiques nous présenterons l’Eglise du Bénin</a:t>
            </a:r>
            <a:endParaRPr lang="fr-FR" sz="1600" b="1" spc="-70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-3415" y="632460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-27384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prstClr val="white"/>
                </a:solidFill>
                <a:cs typeface="Arial"/>
              </a:rPr>
              <a:t> </a:t>
            </a:r>
            <a:r>
              <a:rPr lang="fr-FR" sz="2200" b="1" u="sng" dirty="0">
                <a:cs typeface="Arial"/>
              </a:rPr>
              <a:t>Soirée </a:t>
            </a:r>
            <a:r>
              <a:rPr lang="fr-FR" sz="2200" b="1" u="sng" dirty="0" smtClean="0">
                <a:cs typeface="Arial"/>
              </a:rPr>
              <a:t>d’échanges </a:t>
            </a:r>
            <a:r>
              <a:rPr lang="fr-FR" sz="2200" b="1" u="sng" dirty="0">
                <a:cs typeface="Arial"/>
              </a:rPr>
              <a:t>sur les défis de l’Eglise au </a:t>
            </a:r>
            <a:r>
              <a:rPr lang="fr-FR" sz="2200" b="1" u="sng" dirty="0" smtClean="0">
                <a:cs typeface="Arial"/>
              </a:rPr>
              <a:t>Bénin</a:t>
            </a:r>
            <a:endParaRPr lang="fr-FR" sz="1400" i="1" dirty="0"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7522" y="620688"/>
            <a:ext cx="509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Présentation de l’Eglise du Bénin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43" y="513033"/>
            <a:ext cx="460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r"/>
            <a:r>
              <a:rPr lang="fr-FR" sz="3200" dirty="0">
                <a:solidFill>
                  <a:srgbClr val="7F7F7F"/>
                </a:solidFill>
                <a:latin typeface="Segoe UI Semibold"/>
                <a:ea typeface="Segoe UI"/>
                <a:cs typeface="Segoe UI"/>
              </a:rPr>
              <a:t>2</a:t>
            </a:r>
            <a:endParaRPr lang="fr-FR" sz="3200" dirty="0" smtClean="0">
              <a:solidFill>
                <a:srgbClr val="7F7F7F"/>
              </a:solidFill>
              <a:latin typeface="Segoe UI Semibold"/>
              <a:ea typeface="Segoe UI"/>
              <a:cs typeface="Segoe U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6002" y="2060848"/>
            <a:ext cx="5262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/>
            <a:r>
              <a:rPr lang="fr-FR" sz="2000" b="1" dirty="0" smtClean="0">
                <a:solidFill>
                  <a:srgbClr val="606060"/>
                </a:solidFill>
                <a:latin typeface="Segoe UI"/>
                <a:cs typeface="Segoe UI"/>
              </a:rPr>
              <a:t>2-2 L’Eglise aujourd’hui au Bénin</a:t>
            </a:r>
            <a:endParaRPr lang="fr-FR" sz="2000" dirty="0">
              <a:solidFill>
                <a:srgbClr val="606060"/>
              </a:solidFill>
              <a:latin typeface="Segoe UI"/>
              <a:cs typeface="Segoe UI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2060849"/>
            <a:ext cx="2369822" cy="4211890"/>
          </a:xfrm>
          <a:prstGeom prst="rect">
            <a:avLst/>
          </a:prstGeom>
          <a:noFill/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11560" y="2878212"/>
            <a:ext cx="58326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Répartis dans les 10 diocèses, les fidèles animent les communautés paroissiales en pleine expansion 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67544" y="255561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/>
              <a:t>Le Bel héritage des missionnaires</a:t>
            </a:r>
            <a:endParaRPr lang="fr-FR" b="1" dirty="0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676619" y="3470811"/>
            <a:ext cx="60625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En 2014: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 le Bénin comptait 401 communautés paroissiales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Avec célébration dominicale systématique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83568" y="4307612"/>
            <a:ext cx="60625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Dans certaines villes comme Cotonou qui compte une trentaine de paroisses, c’est 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 5 messes en moyenne par dimanche avec une participation d’au moins 1500 fidèles en moyenne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2 messes quotidiennes en moyenne réunissant plus d’une centaine de fidèles par célébration</a:t>
            </a:r>
          </a:p>
        </p:txBody>
      </p:sp>
    </p:spTree>
    <p:extLst>
      <p:ext uri="{BB962C8B-B14F-4D97-AF65-F5344CB8AC3E}">
        <p14:creationId xmlns:p14="http://schemas.microsoft.com/office/powerpoint/2010/main" val="2396297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7082" y="620689"/>
            <a:ext cx="3351422" cy="144016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79512" y="6324600"/>
            <a:ext cx="884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F7F7F"/>
                </a:solidFill>
                <a:latin typeface="Segoe UI Light"/>
                <a:ea typeface="Segoe UI"/>
                <a:cs typeface="Segoe UI"/>
              </a:rPr>
              <a:t>Présentation des défis de l’Eglise au Bénin par le P. Frédéric HOUNKPONOU, ce 16 Septembre 2016 à la Paroisse Sacré-Cœur, de Dijon</a:t>
            </a:r>
            <a:endParaRPr lang="fr-FR" sz="1200" b="1" dirty="0">
              <a:solidFill>
                <a:srgbClr val="7F7F7F"/>
              </a:solidFill>
              <a:latin typeface="Segoe UI Light"/>
              <a:ea typeface="Segoe UI"/>
              <a:cs typeface="Segoe U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1192396"/>
            <a:ext cx="5289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A travers une brève historique  et quelques statistiques nous présenterons l’Eglise du Bénin</a:t>
            </a:r>
            <a:endParaRPr lang="fr-FR" sz="1600" b="1" spc="-70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-3415" y="632460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-27384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prstClr val="white"/>
                </a:solidFill>
                <a:cs typeface="Arial"/>
              </a:rPr>
              <a:t> </a:t>
            </a:r>
            <a:r>
              <a:rPr lang="fr-FR" sz="2200" b="1" u="sng" dirty="0">
                <a:cs typeface="Arial"/>
              </a:rPr>
              <a:t>Soirée </a:t>
            </a:r>
            <a:r>
              <a:rPr lang="fr-FR" sz="2200" b="1" u="sng" dirty="0" smtClean="0">
                <a:cs typeface="Arial"/>
              </a:rPr>
              <a:t>d’échanges </a:t>
            </a:r>
            <a:r>
              <a:rPr lang="fr-FR" sz="2200" b="1" u="sng" dirty="0">
                <a:cs typeface="Arial"/>
              </a:rPr>
              <a:t>sur les défis de l’Eglise au </a:t>
            </a:r>
            <a:r>
              <a:rPr lang="fr-FR" sz="2200" b="1" u="sng" dirty="0" smtClean="0">
                <a:cs typeface="Arial"/>
              </a:rPr>
              <a:t>Bénin</a:t>
            </a:r>
            <a:endParaRPr lang="fr-FR" sz="1400" i="1" dirty="0"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7522" y="620688"/>
            <a:ext cx="509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Présentation de l’Eglise du Bénin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43" y="513033"/>
            <a:ext cx="460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r"/>
            <a:r>
              <a:rPr lang="fr-FR" sz="3200" dirty="0">
                <a:solidFill>
                  <a:srgbClr val="7F7F7F"/>
                </a:solidFill>
                <a:latin typeface="Segoe UI Semibold"/>
                <a:ea typeface="Segoe UI"/>
                <a:cs typeface="Segoe UI"/>
              </a:rPr>
              <a:t>2</a:t>
            </a:r>
            <a:endParaRPr lang="fr-FR" sz="3200" dirty="0" smtClean="0">
              <a:solidFill>
                <a:srgbClr val="7F7F7F"/>
              </a:solidFill>
              <a:latin typeface="Segoe UI Semibold"/>
              <a:ea typeface="Segoe UI"/>
              <a:cs typeface="Segoe U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6002" y="2060848"/>
            <a:ext cx="5262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/>
            <a:r>
              <a:rPr lang="fr-FR" sz="2000" b="1" dirty="0" smtClean="0">
                <a:solidFill>
                  <a:srgbClr val="606060"/>
                </a:solidFill>
                <a:latin typeface="Segoe UI"/>
                <a:cs typeface="Segoe UI"/>
              </a:rPr>
              <a:t>2-2 L’Eglise aujourd’hui au Bénin</a:t>
            </a:r>
            <a:endParaRPr lang="fr-FR" sz="2000" dirty="0">
              <a:solidFill>
                <a:srgbClr val="606060"/>
              </a:solidFill>
              <a:latin typeface="Segoe UI"/>
              <a:cs typeface="Segoe UI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2060849"/>
            <a:ext cx="2369822" cy="4211890"/>
          </a:xfrm>
          <a:prstGeom prst="rect">
            <a:avLst/>
          </a:prstGeom>
          <a:noFill/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11560" y="2878212"/>
            <a:ext cx="58326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Des centaines de mouvements, d’associations et de groupes de prière ou de dévotion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67544" y="255561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/>
              <a:t>Le Bel héritage des missionnaires</a:t>
            </a:r>
            <a:endParaRPr lang="fr-FR" b="1" dirty="0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676619" y="3593922"/>
            <a:ext cx="6062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Les mouvements de la Sainte Enfance et de la jeunesse existent et participent à la vie paroissiale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83568" y="4584611"/>
            <a:ext cx="62646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 smtClean="0">
                <a:solidFill>
                  <a:srgbClr val="002060"/>
                </a:solidFill>
                <a:latin typeface="Segoe UI"/>
                <a:cs typeface="Segoe UI"/>
              </a:rPr>
              <a:t>Un regard sociologique fera apparaître l’Eglise au Bénin surtout comme l’Eglise des enfants, des jeunes et des femmes</a:t>
            </a:r>
          </a:p>
        </p:txBody>
      </p:sp>
    </p:spTree>
    <p:extLst>
      <p:ext uri="{BB962C8B-B14F-4D97-AF65-F5344CB8AC3E}">
        <p14:creationId xmlns:p14="http://schemas.microsoft.com/office/powerpoint/2010/main" val="140585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7082" y="620689"/>
            <a:ext cx="3351422" cy="144016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79512" y="6324600"/>
            <a:ext cx="884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F7F7F"/>
                </a:solidFill>
                <a:latin typeface="Segoe UI Light"/>
                <a:ea typeface="Segoe UI"/>
                <a:cs typeface="Segoe UI"/>
              </a:rPr>
              <a:t>Présentation des défis de l’Eglise au Bénin par le P. Frédéric HOUNKPONOU, ce 16 Septembre 2016 à la Paroisse Sacré-Cœur, de Dijon</a:t>
            </a:r>
            <a:endParaRPr lang="fr-FR" sz="1200" b="1" dirty="0">
              <a:solidFill>
                <a:srgbClr val="7F7F7F"/>
              </a:solidFill>
              <a:latin typeface="Segoe UI Light"/>
              <a:ea typeface="Segoe UI"/>
              <a:cs typeface="Segoe U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1192396"/>
            <a:ext cx="5289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A travers une brève historique  et quelques statistiques nous présenterons l’Eglise du Bénin</a:t>
            </a:r>
            <a:endParaRPr lang="fr-FR" sz="1600" b="1" spc="-70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-3415" y="632460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-27384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prstClr val="white"/>
                </a:solidFill>
                <a:cs typeface="Arial"/>
              </a:rPr>
              <a:t> </a:t>
            </a:r>
            <a:r>
              <a:rPr lang="fr-FR" sz="2200" b="1" u="sng" dirty="0">
                <a:cs typeface="Arial"/>
              </a:rPr>
              <a:t>Soirée </a:t>
            </a:r>
            <a:r>
              <a:rPr lang="fr-FR" sz="2200" b="1" u="sng" dirty="0" smtClean="0">
                <a:cs typeface="Arial"/>
              </a:rPr>
              <a:t>d’échanges </a:t>
            </a:r>
            <a:r>
              <a:rPr lang="fr-FR" sz="2200" b="1" u="sng" dirty="0">
                <a:cs typeface="Arial"/>
              </a:rPr>
              <a:t>sur les défis de l’Eglise au </a:t>
            </a:r>
            <a:r>
              <a:rPr lang="fr-FR" sz="2200" b="1" u="sng" dirty="0" smtClean="0">
                <a:cs typeface="Arial"/>
              </a:rPr>
              <a:t>Bénin</a:t>
            </a:r>
            <a:endParaRPr lang="fr-FR" sz="1400" i="1" dirty="0"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7522" y="620688"/>
            <a:ext cx="509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Présentation de l’Eglise du Bénin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43" y="513033"/>
            <a:ext cx="460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r"/>
            <a:r>
              <a:rPr lang="fr-FR" sz="3200" dirty="0">
                <a:solidFill>
                  <a:srgbClr val="7F7F7F"/>
                </a:solidFill>
                <a:latin typeface="Segoe UI Semibold"/>
                <a:ea typeface="Segoe UI"/>
                <a:cs typeface="Segoe UI"/>
              </a:rPr>
              <a:t>2</a:t>
            </a:r>
            <a:endParaRPr lang="fr-FR" sz="3200" dirty="0" smtClean="0">
              <a:solidFill>
                <a:srgbClr val="7F7F7F"/>
              </a:solidFill>
              <a:latin typeface="Segoe UI Semibold"/>
              <a:ea typeface="Segoe UI"/>
              <a:cs typeface="Segoe U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6002" y="2060848"/>
            <a:ext cx="5262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/>
            <a:r>
              <a:rPr lang="fr-FR" sz="2000" b="1" dirty="0" smtClean="0">
                <a:solidFill>
                  <a:srgbClr val="606060"/>
                </a:solidFill>
                <a:latin typeface="Segoe UI"/>
                <a:cs typeface="Segoe UI"/>
              </a:rPr>
              <a:t>2-2 L’Eglise aujourd’hui au Bénin</a:t>
            </a:r>
            <a:endParaRPr lang="fr-FR" sz="2000" dirty="0">
              <a:solidFill>
                <a:srgbClr val="606060"/>
              </a:solidFill>
              <a:latin typeface="Segoe UI"/>
              <a:cs typeface="Segoe UI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2060849"/>
            <a:ext cx="2369822" cy="4211890"/>
          </a:xfrm>
          <a:prstGeom prst="rect">
            <a:avLst/>
          </a:prstGeom>
          <a:noFill/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11560" y="3246076"/>
            <a:ext cx="58326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Plus de 1000 prêtres pour le clergé diocésain</a:t>
            </a:r>
          </a:p>
          <a:p>
            <a:endParaRPr lang="fr-FR" sz="1600" b="1" dirty="0" smtClean="0">
              <a:solidFill>
                <a:srgbClr val="7F7F7F"/>
              </a:solidFill>
              <a:latin typeface="Segoe UI"/>
              <a:cs typeface="Segoe U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105 Instituts religieux et Sociétés de vie apostolique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73 féminins et 27 masculins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67544" y="2492896"/>
            <a:ext cx="627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/>
              <a:t>Configuration des agents pastoraux au service du peuple de Dieu au Bénin</a:t>
            </a:r>
            <a:endParaRPr lang="fr-FR" b="1" dirty="0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676619" y="4440014"/>
            <a:ext cx="60625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Les mouvements de la Sainte Enfance et de la jeunesse existent et participent à la vie paroissiale</a:t>
            </a:r>
          </a:p>
          <a:p>
            <a:endParaRPr lang="fr-FR" sz="1600" b="1" dirty="0" smtClean="0">
              <a:solidFill>
                <a:srgbClr val="7F7F7F"/>
              </a:solidFill>
              <a:latin typeface="Segoe UI"/>
              <a:cs typeface="Segoe U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Cotonou, c’est 4821 catéchistes bénévoles en 2014</a:t>
            </a:r>
          </a:p>
        </p:txBody>
      </p:sp>
    </p:spTree>
    <p:extLst>
      <p:ext uri="{BB962C8B-B14F-4D97-AF65-F5344CB8AC3E}">
        <p14:creationId xmlns:p14="http://schemas.microsoft.com/office/powerpoint/2010/main" val="1758966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9948" y="506017"/>
            <a:ext cx="1492492" cy="133880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79512" y="6324600"/>
            <a:ext cx="884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F7F7F"/>
                </a:solidFill>
                <a:latin typeface="Segoe UI Light"/>
                <a:ea typeface="Segoe UI"/>
                <a:cs typeface="Segoe UI"/>
              </a:rPr>
              <a:t>Présentation des défis de l’Eglise au Bénin par le P. Frédéric HOUNKPONOU, ce 16 Septembre 2016 à la Paroisse Sacré-Cœur, de Dijon</a:t>
            </a:r>
            <a:endParaRPr lang="fr-FR" sz="1200" b="1" dirty="0">
              <a:solidFill>
                <a:srgbClr val="7F7F7F"/>
              </a:solidFill>
              <a:latin typeface="Segoe UI Light"/>
              <a:ea typeface="Segoe UI"/>
              <a:cs typeface="Segoe U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-3415" y="632460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844824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-27384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prstClr val="white"/>
                </a:solidFill>
                <a:cs typeface="Arial"/>
              </a:rPr>
              <a:t> </a:t>
            </a:r>
            <a:r>
              <a:rPr lang="fr-FR" sz="2200" b="1" u="sng" dirty="0">
                <a:cs typeface="Arial"/>
              </a:rPr>
              <a:t>Soirée </a:t>
            </a:r>
            <a:r>
              <a:rPr lang="fr-FR" sz="2200" b="1" u="sng" dirty="0" smtClean="0">
                <a:cs typeface="Arial"/>
              </a:rPr>
              <a:t>d’échanges </a:t>
            </a:r>
            <a:r>
              <a:rPr lang="fr-FR" sz="2200" b="1" u="sng" dirty="0">
                <a:cs typeface="Arial"/>
              </a:rPr>
              <a:t>sur les défis de l’Eglise au </a:t>
            </a:r>
            <a:r>
              <a:rPr lang="fr-FR" sz="2200" b="1" u="sng" dirty="0" smtClean="0">
                <a:cs typeface="Arial"/>
              </a:rPr>
              <a:t>Bénin</a:t>
            </a:r>
            <a:endParaRPr lang="fr-FR" sz="1400" i="1" dirty="0"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7522" y="620688"/>
            <a:ext cx="509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Présentation de l’Eglise du Bénin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43" y="513033"/>
            <a:ext cx="460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r"/>
            <a:r>
              <a:rPr lang="fr-FR" sz="3200" dirty="0">
                <a:solidFill>
                  <a:srgbClr val="7F7F7F"/>
                </a:solidFill>
                <a:latin typeface="Segoe UI Semibold"/>
                <a:ea typeface="Segoe UI"/>
                <a:cs typeface="Segoe UI"/>
              </a:rPr>
              <a:t>2</a:t>
            </a:r>
            <a:endParaRPr lang="fr-FR" sz="3200" dirty="0" smtClean="0">
              <a:solidFill>
                <a:srgbClr val="7F7F7F"/>
              </a:solidFill>
              <a:latin typeface="Segoe UI Semibold"/>
              <a:ea typeface="Segoe UI"/>
              <a:cs typeface="Segoe UI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79512" y="1198493"/>
            <a:ext cx="627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/>
              <a:t>Diocèse de Cotonou</a:t>
            </a:r>
            <a:endParaRPr lang="fr-FR" b="1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593967"/>
              </p:ext>
            </p:extLst>
          </p:nvPr>
        </p:nvGraphicFramePr>
        <p:xfrm>
          <a:off x="755576" y="1909763"/>
          <a:ext cx="7488833" cy="4327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3251"/>
                <a:gridCol w="532489"/>
                <a:gridCol w="3217593"/>
                <a:gridCol w="1495500"/>
              </a:tblGrid>
              <a:tr h="29845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950" u="none" strike="noStrike" dirty="0">
                          <a:effectLst/>
                        </a:rPr>
                        <a:t>(Situation au 31 décembre 2014)</a:t>
                      </a:r>
                      <a:endParaRPr lang="fr-FR" sz="950" b="1" i="1" u="none" strike="noStrike" dirty="0">
                        <a:effectLst/>
                        <a:latin typeface="Book Antiqu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9848"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Nombre des habitants présents:</a:t>
                      </a:r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27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2. Catholiques baptisés</a:t>
                      </a:r>
                      <a:endParaRPr lang="fr-FR" sz="1000" b="1" i="0" u="none" strike="noStrike" dirty="0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783 283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25584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a) membres d'autres religions chrétiennes</a:t>
                      </a:r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392 391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2558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3. Non-catholiques</a:t>
                      </a:r>
                      <a:endParaRPr lang="fr-FR" sz="1000" b="1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b) membres de religions au de cultes non chrétiens</a:t>
                      </a:r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834 846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25584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c) total des non-catholiques (a+b)</a:t>
                      </a:r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1 227 237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069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4. Total des habitants (catholiques et non-catholiques)</a:t>
                      </a:r>
                      <a:endParaRPr lang="fr-FR" sz="1000" b="1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2 010 520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0622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(cf. n. 2 du Questionnaire général de Statistique)</a:t>
                      </a:r>
                      <a:endParaRPr lang="fr-FR" sz="8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</a:tr>
              <a:tr h="434111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5. Catéchumènes (habitants âgés de plus de 7 ans qui se préparent au baptême)</a:t>
                      </a:r>
                      <a:endParaRPr lang="fr-FR" sz="1000" b="1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56 707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1705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069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6. Postes missionnaires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a) Postes primaires avec prêtre résidant</a:t>
                      </a:r>
                      <a:endParaRPr lang="fr-FR" sz="9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069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(omettre les centres pastoraux déjà comptés aux n.4 et 5 du Questionnarie général de Statistique)</a:t>
                      </a:r>
                      <a:endParaRPr lang="fr-FR" sz="7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b) Postes missionnaires sans prêtre résidant</a:t>
                      </a:r>
                      <a:endParaRPr lang="fr-FR" sz="9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257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1705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AutoShape 2"/>
          <p:cNvSpPr>
            <a:spLocks/>
          </p:cNvSpPr>
          <p:nvPr/>
        </p:nvSpPr>
        <p:spPr bwMode="auto">
          <a:xfrm>
            <a:off x="3708400" y="6611938"/>
            <a:ext cx="76200" cy="352425"/>
          </a:xfrm>
          <a:prstGeom prst="leftBrace">
            <a:avLst>
              <a:gd name="adj1" fmla="val 38542"/>
              <a:gd name="adj2" fmla="val 50000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029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9947" y="548680"/>
            <a:ext cx="1636509" cy="122413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79512" y="6324600"/>
            <a:ext cx="884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F7F7F"/>
                </a:solidFill>
                <a:latin typeface="Segoe UI Light"/>
                <a:ea typeface="Segoe UI"/>
                <a:cs typeface="Segoe UI"/>
              </a:rPr>
              <a:t>Présentation des défis de l’Eglise au Bénin par le P. Frédéric HOUNKPONOU, ce 16 Septembre 2016 à la Paroisse Sacré-Cœur, de Dijon</a:t>
            </a:r>
            <a:endParaRPr lang="fr-FR" sz="1200" b="1" dirty="0">
              <a:solidFill>
                <a:srgbClr val="7F7F7F"/>
              </a:solidFill>
              <a:latin typeface="Segoe UI Light"/>
              <a:ea typeface="Segoe UI"/>
              <a:cs typeface="Segoe U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-3415" y="632460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844824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-27384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prstClr val="white"/>
                </a:solidFill>
                <a:cs typeface="Arial"/>
              </a:rPr>
              <a:t> </a:t>
            </a:r>
            <a:r>
              <a:rPr lang="fr-FR" sz="2200" b="1" u="sng" dirty="0">
                <a:cs typeface="Arial"/>
              </a:rPr>
              <a:t>Soirée </a:t>
            </a:r>
            <a:r>
              <a:rPr lang="fr-FR" sz="2200" b="1" u="sng" dirty="0" smtClean="0">
                <a:cs typeface="Arial"/>
              </a:rPr>
              <a:t>d’échanges </a:t>
            </a:r>
            <a:r>
              <a:rPr lang="fr-FR" sz="2200" b="1" u="sng" dirty="0">
                <a:cs typeface="Arial"/>
              </a:rPr>
              <a:t>sur les défis de l’Eglise au </a:t>
            </a:r>
            <a:r>
              <a:rPr lang="fr-FR" sz="2200" b="1" u="sng" dirty="0" smtClean="0">
                <a:cs typeface="Arial"/>
              </a:rPr>
              <a:t>Bénin</a:t>
            </a:r>
            <a:endParaRPr lang="fr-FR" sz="1400" i="1" dirty="0"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7522" y="620688"/>
            <a:ext cx="509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Présentation de l’Eglise du Bénin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43" y="513033"/>
            <a:ext cx="460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r"/>
            <a:r>
              <a:rPr lang="fr-FR" sz="3200" dirty="0">
                <a:solidFill>
                  <a:srgbClr val="7F7F7F"/>
                </a:solidFill>
                <a:latin typeface="Segoe UI Semibold"/>
                <a:ea typeface="Segoe UI"/>
                <a:cs typeface="Segoe UI"/>
              </a:rPr>
              <a:t>2</a:t>
            </a:r>
            <a:endParaRPr lang="fr-FR" sz="3200" dirty="0" smtClean="0">
              <a:solidFill>
                <a:srgbClr val="7F7F7F"/>
              </a:solidFill>
              <a:latin typeface="Segoe UI Semibold"/>
              <a:ea typeface="Segoe UI"/>
              <a:cs typeface="Segoe UI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79512" y="1198493"/>
            <a:ext cx="627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/>
              <a:t>Diocèse de Cotonou</a:t>
            </a:r>
            <a:endParaRPr lang="fr-FR" b="1" dirty="0"/>
          </a:p>
        </p:txBody>
      </p:sp>
      <p:sp>
        <p:nvSpPr>
          <p:cNvPr id="33" name="AutoShape 2"/>
          <p:cNvSpPr>
            <a:spLocks/>
          </p:cNvSpPr>
          <p:nvPr/>
        </p:nvSpPr>
        <p:spPr bwMode="auto">
          <a:xfrm>
            <a:off x="3708400" y="6611938"/>
            <a:ext cx="76200" cy="352425"/>
          </a:xfrm>
          <a:prstGeom prst="leftBrace">
            <a:avLst>
              <a:gd name="adj1" fmla="val 38542"/>
              <a:gd name="adj2" fmla="val 50000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117860"/>
              </p:ext>
            </p:extLst>
          </p:nvPr>
        </p:nvGraphicFramePr>
        <p:xfrm>
          <a:off x="611560" y="2043114"/>
          <a:ext cx="7920881" cy="3906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8907"/>
                <a:gridCol w="1593763"/>
                <a:gridCol w="563209"/>
                <a:gridCol w="1665662"/>
                <a:gridCol w="814856"/>
                <a:gridCol w="922705"/>
                <a:gridCol w="1581779"/>
              </a:tblGrid>
              <a:tr h="469814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7. Prêtres présents dans la circonscription ecclésiastique</a:t>
                      </a:r>
                      <a:endParaRPr lang="fr-FR" sz="1000" b="1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21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Pays de provenance</a:t>
                      </a:r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Diocésains (séculiers)</a:t>
                      </a:r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Religieux</a:t>
                      </a:r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Nombre total</a:t>
                      </a:r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ctr"/>
                </a:tc>
              </a:tr>
              <a:tr h="3221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BENIN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N.</a:t>
                      </a:r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246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38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284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221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ITALIA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7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7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2215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France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4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4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221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TOGO   NIGERIA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221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ESPAGNE        BELGIQUE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N.</a:t>
                      </a:r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221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HOLLANDE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N.</a:t>
                      </a:r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221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ERYTHREE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N.</a:t>
                      </a:r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221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GHANA     TANZANIE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N.</a:t>
                      </a:r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1                1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22158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Somme</a:t>
                      </a:r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246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57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303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14771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877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585914"/>
            <a:ext cx="1584176" cy="118690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79512" y="6324600"/>
            <a:ext cx="884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F7F7F"/>
                </a:solidFill>
                <a:latin typeface="Segoe UI Light"/>
                <a:ea typeface="Segoe UI"/>
                <a:cs typeface="Segoe UI"/>
              </a:rPr>
              <a:t>Présentation des défis de l’Eglise au Bénin par le P. Frédéric HOUNKPONOU, ce 16 Septembre 2016 à la Paroisse Sacré-Cœur, de Dijon</a:t>
            </a:r>
            <a:endParaRPr lang="fr-FR" sz="1200" b="1" dirty="0">
              <a:solidFill>
                <a:srgbClr val="7F7F7F"/>
              </a:solidFill>
              <a:latin typeface="Segoe UI Light"/>
              <a:ea typeface="Segoe UI"/>
              <a:cs typeface="Segoe U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-3415" y="632460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844824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-27384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prstClr val="white"/>
                </a:solidFill>
                <a:cs typeface="Arial"/>
              </a:rPr>
              <a:t> </a:t>
            </a:r>
            <a:r>
              <a:rPr lang="fr-FR" sz="2200" b="1" u="sng" dirty="0">
                <a:cs typeface="Arial"/>
              </a:rPr>
              <a:t>Soirée </a:t>
            </a:r>
            <a:r>
              <a:rPr lang="fr-FR" sz="2200" b="1" u="sng" dirty="0" smtClean="0">
                <a:cs typeface="Arial"/>
              </a:rPr>
              <a:t>d’échanges </a:t>
            </a:r>
            <a:r>
              <a:rPr lang="fr-FR" sz="2200" b="1" u="sng" dirty="0">
                <a:cs typeface="Arial"/>
              </a:rPr>
              <a:t>sur les défis de l’Eglise au </a:t>
            </a:r>
            <a:r>
              <a:rPr lang="fr-FR" sz="2200" b="1" u="sng" dirty="0" smtClean="0">
                <a:cs typeface="Arial"/>
              </a:rPr>
              <a:t>Bénin</a:t>
            </a:r>
            <a:endParaRPr lang="fr-FR" sz="1400" i="1" dirty="0"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7522" y="620688"/>
            <a:ext cx="509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Présentation de l’Eglise du Bénin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43" y="513033"/>
            <a:ext cx="460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r"/>
            <a:r>
              <a:rPr lang="fr-FR" sz="3200" dirty="0">
                <a:solidFill>
                  <a:srgbClr val="7F7F7F"/>
                </a:solidFill>
                <a:latin typeface="Segoe UI Semibold"/>
                <a:ea typeface="Segoe UI"/>
                <a:cs typeface="Segoe UI"/>
              </a:rPr>
              <a:t>2</a:t>
            </a:r>
            <a:endParaRPr lang="fr-FR" sz="3200" dirty="0" smtClean="0">
              <a:solidFill>
                <a:srgbClr val="7F7F7F"/>
              </a:solidFill>
              <a:latin typeface="Segoe UI Semibold"/>
              <a:ea typeface="Segoe UI"/>
              <a:cs typeface="Segoe UI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79512" y="1198493"/>
            <a:ext cx="627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/>
              <a:t>Diocèse de Cotonou</a:t>
            </a:r>
            <a:endParaRPr lang="fr-FR" b="1" dirty="0"/>
          </a:p>
        </p:txBody>
      </p:sp>
      <p:sp>
        <p:nvSpPr>
          <p:cNvPr id="33" name="AutoShape 2"/>
          <p:cNvSpPr>
            <a:spLocks/>
          </p:cNvSpPr>
          <p:nvPr/>
        </p:nvSpPr>
        <p:spPr bwMode="auto">
          <a:xfrm>
            <a:off x="3708400" y="6611938"/>
            <a:ext cx="76200" cy="352425"/>
          </a:xfrm>
          <a:prstGeom prst="leftBrace">
            <a:avLst>
              <a:gd name="adj1" fmla="val 38542"/>
              <a:gd name="adj2" fmla="val 50000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956787"/>
              </p:ext>
            </p:extLst>
          </p:nvPr>
        </p:nvGraphicFramePr>
        <p:xfrm>
          <a:off x="755576" y="1933575"/>
          <a:ext cx="7848872" cy="4231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9189"/>
                <a:gridCol w="3372284"/>
                <a:gridCol w="1567399"/>
              </a:tblGrid>
              <a:tr h="51212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Membres d'Instituts religieux ou d'Instituts séculiers ou de Sociétés de vie apostolique présents dans la circonscription</a:t>
                      </a:r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5630">
                <a:tc gridSpan="3"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3444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a) membres d'Instituts de droit pontifical</a:t>
                      </a:r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25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2344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8. Religieux non prêtres profès </a:t>
                      </a:r>
                      <a:endParaRPr lang="fr-FR" sz="1000" b="1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b) membres d'Instituts de droit diocésain</a:t>
                      </a:r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28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23444"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c) nombre total</a:t>
                      </a:r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53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0430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a) membres d'Instituts de droit pontifical</a:t>
                      </a:r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169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2344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9. Religieuses professes</a:t>
                      </a:r>
                      <a:endParaRPr lang="fr-FR" sz="1000" b="1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b) membres d'Instituts de droit diocésain</a:t>
                      </a:r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329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23444"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c) nombre total</a:t>
                      </a:r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498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3875"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10. Membres d'Instituts séculiers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a) d'Instituts masculins</a:t>
                      </a:r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4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964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b) d'Instituts féminins</a:t>
                      </a:r>
                      <a:endParaRPr lang="fr-FR" sz="1000" b="0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14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312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11. Missionnaires laïcs présents dans le diocèse</a:t>
                      </a:r>
                      <a:endParaRPr lang="fr-FR" sz="1000" b="1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5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90828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12. Catéchistes</a:t>
                      </a:r>
                      <a:endParaRPr lang="fr-FR" sz="1000" b="1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4 821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3" name="AutoShape 3"/>
          <p:cNvSpPr>
            <a:spLocks/>
          </p:cNvSpPr>
          <p:nvPr/>
        </p:nvSpPr>
        <p:spPr bwMode="auto">
          <a:xfrm>
            <a:off x="3632200" y="10291763"/>
            <a:ext cx="66675" cy="476250"/>
          </a:xfrm>
          <a:prstGeom prst="leftBrace">
            <a:avLst>
              <a:gd name="adj1" fmla="val 59524"/>
              <a:gd name="adj2" fmla="val 50000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AutoShape 4"/>
          <p:cNvSpPr>
            <a:spLocks/>
          </p:cNvSpPr>
          <p:nvPr/>
        </p:nvSpPr>
        <p:spPr bwMode="auto">
          <a:xfrm>
            <a:off x="3622675" y="11053763"/>
            <a:ext cx="66675" cy="485775"/>
          </a:xfrm>
          <a:prstGeom prst="leftBrace">
            <a:avLst>
              <a:gd name="adj1" fmla="val 60714"/>
              <a:gd name="adj2" fmla="val 50981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AutoShape 5"/>
          <p:cNvSpPr>
            <a:spLocks/>
          </p:cNvSpPr>
          <p:nvPr/>
        </p:nvSpPr>
        <p:spPr bwMode="auto">
          <a:xfrm>
            <a:off x="3632200" y="11768138"/>
            <a:ext cx="57150" cy="247650"/>
          </a:xfrm>
          <a:prstGeom prst="leftBrace">
            <a:avLst>
              <a:gd name="adj1" fmla="val 36111"/>
              <a:gd name="adj2" fmla="val 48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620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7082" y="620689"/>
            <a:ext cx="3351422" cy="144016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79512" y="6324600"/>
            <a:ext cx="884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F7F7F"/>
                </a:solidFill>
                <a:latin typeface="Segoe UI Light"/>
                <a:ea typeface="Segoe UI"/>
                <a:cs typeface="Segoe UI"/>
              </a:rPr>
              <a:t>Présentation des défis de l’Eglise au Bénin par le P. Frédéric HOUNKPONOU, ce 16 Septembre 2016 à la Paroisse Sacré-Cœur, de Dijon</a:t>
            </a:r>
            <a:endParaRPr lang="fr-FR" sz="1200" b="1" dirty="0">
              <a:solidFill>
                <a:srgbClr val="7F7F7F"/>
              </a:solidFill>
              <a:latin typeface="Segoe UI Light"/>
              <a:ea typeface="Segoe UI"/>
              <a:cs typeface="Segoe U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1192396"/>
            <a:ext cx="5289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A travers une brève historique  et quelques statistiques nous présenterons l’Eglise du Bénin</a:t>
            </a:r>
            <a:endParaRPr lang="fr-FR" sz="1600" b="1" spc="-70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-3415" y="632460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-27384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prstClr val="white"/>
                </a:solidFill>
                <a:cs typeface="Arial"/>
              </a:rPr>
              <a:t> </a:t>
            </a:r>
            <a:r>
              <a:rPr lang="fr-FR" sz="2200" b="1" u="sng" dirty="0">
                <a:cs typeface="Arial"/>
              </a:rPr>
              <a:t>Soirée </a:t>
            </a:r>
            <a:r>
              <a:rPr lang="fr-FR" sz="2200" b="1" u="sng" dirty="0" smtClean="0">
                <a:cs typeface="Arial"/>
              </a:rPr>
              <a:t>d’échanges </a:t>
            </a:r>
            <a:r>
              <a:rPr lang="fr-FR" sz="2200" b="1" u="sng" dirty="0">
                <a:cs typeface="Arial"/>
              </a:rPr>
              <a:t>sur les défis de l’Eglise au </a:t>
            </a:r>
            <a:r>
              <a:rPr lang="fr-FR" sz="2200" b="1" u="sng" dirty="0" smtClean="0">
                <a:cs typeface="Arial"/>
              </a:rPr>
              <a:t>Bénin</a:t>
            </a:r>
            <a:endParaRPr lang="fr-FR" sz="1400" i="1" dirty="0"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7522" y="620688"/>
            <a:ext cx="509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Présentation de l’Eglise du Bénin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43" y="513033"/>
            <a:ext cx="460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r"/>
            <a:r>
              <a:rPr lang="fr-FR" sz="3200" dirty="0">
                <a:solidFill>
                  <a:srgbClr val="7F7F7F"/>
                </a:solidFill>
                <a:latin typeface="Segoe UI Semibold"/>
                <a:ea typeface="Segoe UI"/>
                <a:cs typeface="Segoe UI"/>
              </a:rPr>
              <a:t>2</a:t>
            </a:r>
            <a:endParaRPr lang="fr-FR" sz="3200" dirty="0" smtClean="0">
              <a:solidFill>
                <a:srgbClr val="7F7F7F"/>
              </a:solidFill>
              <a:latin typeface="Segoe UI Semibold"/>
              <a:ea typeface="Segoe UI"/>
              <a:cs typeface="Segoe U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6002" y="2060848"/>
            <a:ext cx="5262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/>
            <a:r>
              <a:rPr lang="fr-FR" sz="2000" b="1" dirty="0" smtClean="0">
                <a:solidFill>
                  <a:srgbClr val="606060"/>
                </a:solidFill>
                <a:latin typeface="Segoe UI"/>
                <a:cs typeface="Segoe UI"/>
              </a:rPr>
              <a:t>2-2 L’Eglise aujourd’hui au Bénin</a:t>
            </a:r>
            <a:endParaRPr lang="fr-FR" sz="2000" dirty="0">
              <a:solidFill>
                <a:srgbClr val="606060"/>
              </a:solidFill>
              <a:latin typeface="Segoe UI"/>
              <a:cs typeface="Segoe UI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2060849"/>
            <a:ext cx="2369822" cy="4211890"/>
          </a:xfrm>
          <a:prstGeom prst="rect">
            <a:avLst/>
          </a:prstGeom>
          <a:noFill/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11560" y="2971108"/>
            <a:ext cx="58326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Un milieu naturel hostile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67544" y="2492896"/>
            <a:ext cx="627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/>
              <a:t>Les différentes terres d’accueil de l’Evangile</a:t>
            </a:r>
            <a:endParaRPr lang="fr-FR" b="1" dirty="0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611560" y="3450486"/>
            <a:ext cx="6062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Un </a:t>
            </a:r>
            <a:r>
              <a:rPr lang="fr-FR" sz="1600" b="1" dirty="0">
                <a:solidFill>
                  <a:srgbClr val="7F7F7F"/>
                </a:solidFill>
                <a:latin typeface="Segoe UI"/>
                <a:cs typeface="Segoe UI"/>
              </a:rPr>
              <a:t>m</a:t>
            </a: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ilieu royal globalement opposé</a:t>
            </a: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11560" y="3882534"/>
            <a:ext cx="6062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Un milieu </a:t>
            </a:r>
            <a:r>
              <a:rPr lang="fr-FR" sz="1600" b="1" dirty="0">
                <a:solidFill>
                  <a:srgbClr val="7F7F7F"/>
                </a:solidFill>
                <a:latin typeface="Segoe UI"/>
                <a:cs typeface="Segoe UI"/>
              </a:rPr>
              <a:t>chrétien en </a:t>
            </a: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décrépitude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4314582"/>
            <a:ext cx="39889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7F7F7F"/>
                </a:solidFill>
                <a:latin typeface="Segoe UI"/>
                <a:cs typeface="Segoe UI"/>
              </a:rPr>
              <a:t>Un milieu des pauvres et des enfants</a:t>
            </a:r>
          </a:p>
        </p:txBody>
      </p:sp>
    </p:spTree>
    <p:extLst>
      <p:ext uri="{BB962C8B-B14F-4D97-AF65-F5344CB8AC3E}">
        <p14:creationId xmlns:p14="http://schemas.microsoft.com/office/powerpoint/2010/main" val="3467206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2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7082" y="620689"/>
            <a:ext cx="3351422" cy="144016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79512" y="6324600"/>
            <a:ext cx="884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F7F7F"/>
                </a:solidFill>
                <a:latin typeface="Segoe UI Light"/>
                <a:ea typeface="Segoe UI"/>
                <a:cs typeface="Segoe UI"/>
              </a:rPr>
              <a:t>Présentation des défis de l’Eglise au Bénin par le P. Frédéric HOUNKPONOU, ce 16 Septembre 2016 à la Paroisse Sacré-Cœur, de Dijon</a:t>
            </a:r>
            <a:endParaRPr lang="fr-FR" sz="1200" b="1" dirty="0">
              <a:solidFill>
                <a:srgbClr val="7F7F7F"/>
              </a:solidFill>
              <a:latin typeface="Segoe UI Light"/>
              <a:ea typeface="Segoe UI"/>
              <a:cs typeface="Segoe U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980728"/>
            <a:ext cx="52895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>
                <a:solidFill>
                  <a:srgbClr val="7F7F7F"/>
                </a:solidFill>
                <a:latin typeface="Segoe UI"/>
                <a:cs typeface="Segoe UI"/>
              </a:rPr>
              <a:t>Il s’agit surtout de cerner les défis à relever pour que l’évangélisation au Bénin ne soit pas un accroissement de populations chrétiennes mais comme des zones d’humanité qui se transforment</a:t>
            </a:r>
            <a:endParaRPr lang="fr-FR" sz="1400" b="1" spc="-70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-3415" y="632460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-27384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prstClr val="white"/>
                </a:solidFill>
                <a:cs typeface="Arial"/>
              </a:rPr>
              <a:t> </a:t>
            </a:r>
            <a:r>
              <a:rPr lang="fr-FR" sz="2200" b="1" u="sng" dirty="0">
                <a:cs typeface="Arial"/>
              </a:rPr>
              <a:t>Soirée </a:t>
            </a:r>
            <a:r>
              <a:rPr lang="fr-FR" sz="2200" b="1" u="sng" dirty="0" smtClean="0">
                <a:cs typeface="Arial"/>
              </a:rPr>
              <a:t>d’échanges </a:t>
            </a:r>
            <a:r>
              <a:rPr lang="fr-FR" sz="2200" b="1" u="sng" dirty="0">
                <a:cs typeface="Arial"/>
              </a:rPr>
              <a:t>sur les défis de l’Eglise au </a:t>
            </a:r>
            <a:r>
              <a:rPr lang="fr-FR" sz="2200" b="1" u="sng" dirty="0" smtClean="0">
                <a:cs typeface="Arial"/>
              </a:rPr>
              <a:t>Bénin</a:t>
            </a:r>
            <a:endParaRPr lang="fr-FR" sz="1400" i="1" dirty="0"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7522" y="512319"/>
            <a:ext cx="509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Les défis de l’Eglise au Bénin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9469" y="476672"/>
            <a:ext cx="460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r"/>
            <a:r>
              <a:rPr lang="fr-FR" sz="3200" dirty="0" smtClean="0">
                <a:solidFill>
                  <a:srgbClr val="7F7F7F"/>
                </a:solidFill>
                <a:latin typeface="Segoe UI Semibold"/>
                <a:ea typeface="Segoe UI"/>
                <a:cs typeface="Segoe UI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6002" y="2060848"/>
            <a:ext cx="5262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/>
            <a:r>
              <a:rPr lang="fr-FR" sz="2000" b="1" dirty="0" smtClean="0">
                <a:solidFill>
                  <a:srgbClr val="606060"/>
                </a:solidFill>
                <a:latin typeface="Segoe UI"/>
                <a:cs typeface="Segoe UI"/>
              </a:rPr>
              <a:t>3-1 Le défi de l’encombrement des dieux</a:t>
            </a:r>
            <a:endParaRPr lang="fr-FR" sz="2000" dirty="0">
              <a:solidFill>
                <a:srgbClr val="606060"/>
              </a:solidFill>
              <a:latin typeface="Segoe UI"/>
              <a:cs typeface="Segoe UI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1988840"/>
            <a:ext cx="2369822" cy="4211890"/>
          </a:xfrm>
          <a:prstGeom prst="rect">
            <a:avLst/>
          </a:prstGeom>
          <a:noFill/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11560" y="2514382"/>
            <a:ext cx="58326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Floraison de sectes</a:t>
            </a: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611560" y="2780928"/>
            <a:ext cx="6062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Floraison de figures du Christ proposées (Jésus Banquier, Jésus homme d’affaire, Jésus thaumaturge etc.)</a:t>
            </a: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11560" y="3306470"/>
            <a:ext cx="6062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Les groupes ésotériques, gnostiques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8402" y="3789040"/>
            <a:ext cx="5262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/>
            <a:r>
              <a:rPr lang="fr-FR" sz="2000" b="1" dirty="0" smtClean="0">
                <a:solidFill>
                  <a:srgbClr val="606060"/>
                </a:solidFill>
                <a:latin typeface="Segoe UI"/>
                <a:cs typeface="Segoe UI"/>
              </a:rPr>
              <a:t>3-2 Le défi de l’urbanité</a:t>
            </a:r>
            <a:endParaRPr lang="fr-FR" sz="2000" dirty="0">
              <a:solidFill>
                <a:srgbClr val="606060"/>
              </a:solidFill>
              <a:latin typeface="Segoe UI"/>
              <a:cs typeface="Segoe UI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63959" y="4169986"/>
            <a:ext cx="66688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Augmentation rapide de la population urbanisée : 45,6% en 2012, avoisine les 50% en 2014</a:t>
            </a: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763960" y="4746630"/>
            <a:ext cx="6904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Mélange culturel, fragilité des personnes issues de l’exode rural</a:t>
            </a: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763960" y="5085184"/>
            <a:ext cx="666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Peur et hantise de la sorcellerie, insécurité psycho-spirituelle face aux forces occultes</a:t>
            </a:r>
          </a:p>
        </p:txBody>
      </p:sp>
    </p:spTree>
    <p:extLst>
      <p:ext uri="{BB962C8B-B14F-4D97-AF65-F5344CB8AC3E}">
        <p14:creationId xmlns:p14="http://schemas.microsoft.com/office/powerpoint/2010/main" val="2553028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30" grpId="0"/>
      <p:bldP spid="23" grpId="0"/>
      <p:bldP spid="18" grpId="0"/>
      <p:bldP spid="24" grpId="0"/>
      <p:bldP spid="26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7082" y="620689"/>
            <a:ext cx="3351422" cy="144016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79512" y="6324600"/>
            <a:ext cx="884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F7F7F"/>
                </a:solidFill>
                <a:latin typeface="Segoe UI Light"/>
                <a:ea typeface="Segoe UI"/>
                <a:cs typeface="Segoe UI"/>
              </a:rPr>
              <a:t>Présentation des défis de l’Eglise au Bénin par le P. Frédéric HOUNKPONOU, ce 16 Septembre 2016 à la Paroisse Sacré-Cœur, de Dijon</a:t>
            </a:r>
            <a:endParaRPr lang="fr-FR" sz="1200" b="1" dirty="0">
              <a:solidFill>
                <a:srgbClr val="7F7F7F"/>
              </a:solidFill>
              <a:latin typeface="Segoe UI Light"/>
              <a:ea typeface="Segoe UI"/>
              <a:cs typeface="Segoe U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980728"/>
            <a:ext cx="52895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>
                <a:solidFill>
                  <a:srgbClr val="7F7F7F"/>
                </a:solidFill>
                <a:latin typeface="Segoe UI"/>
                <a:cs typeface="Segoe UI"/>
              </a:rPr>
              <a:t>Il s’agit surtout de cerner les défis à relever pour que l’évangélisation au Bénin ne soit pas un accroissement de populations chrétiennes mais comme des zones d’humanité qui se transforment</a:t>
            </a:r>
            <a:endParaRPr lang="fr-FR" sz="1400" b="1" spc="-70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-3415" y="632460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-27384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prstClr val="white"/>
                </a:solidFill>
                <a:cs typeface="Arial"/>
              </a:rPr>
              <a:t> </a:t>
            </a:r>
            <a:r>
              <a:rPr lang="fr-FR" sz="2200" b="1" u="sng" dirty="0">
                <a:cs typeface="Arial"/>
              </a:rPr>
              <a:t>Soirée </a:t>
            </a:r>
            <a:r>
              <a:rPr lang="fr-FR" sz="2200" b="1" u="sng" dirty="0" smtClean="0">
                <a:cs typeface="Arial"/>
              </a:rPr>
              <a:t>d’échanges </a:t>
            </a:r>
            <a:r>
              <a:rPr lang="fr-FR" sz="2200" b="1" u="sng" dirty="0">
                <a:cs typeface="Arial"/>
              </a:rPr>
              <a:t>sur les défis de l’Eglise au </a:t>
            </a:r>
            <a:r>
              <a:rPr lang="fr-FR" sz="2200" b="1" u="sng" dirty="0" smtClean="0">
                <a:cs typeface="Arial"/>
              </a:rPr>
              <a:t>Bénin</a:t>
            </a:r>
            <a:endParaRPr lang="fr-FR" sz="1400" i="1" dirty="0"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7522" y="512319"/>
            <a:ext cx="509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Les défis de l’Eglise au Bénin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9469" y="476672"/>
            <a:ext cx="460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r"/>
            <a:r>
              <a:rPr lang="fr-FR" sz="3200" dirty="0" smtClean="0">
                <a:solidFill>
                  <a:srgbClr val="7F7F7F"/>
                </a:solidFill>
                <a:latin typeface="Segoe UI Semibold"/>
                <a:ea typeface="Segoe UI"/>
                <a:cs typeface="Segoe UI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6002" y="2060848"/>
            <a:ext cx="5262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/>
            <a:r>
              <a:rPr lang="fr-FR" sz="2000" b="1" dirty="0" smtClean="0">
                <a:solidFill>
                  <a:srgbClr val="606060"/>
                </a:solidFill>
                <a:latin typeface="Segoe UI"/>
                <a:cs typeface="Segoe UI"/>
              </a:rPr>
              <a:t>3-3 Le défi de la pauvreté</a:t>
            </a:r>
            <a:endParaRPr lang="fr-FR" sz="2000" dirty="0">
              <a:solidFill>
                <a:srgbClr val="606060"/>
              </a:solidFill>
              <a:latin typeface="Segoe UI"/>
              <a:cs typeface="Segoe UI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2793" y="1988840"/>
            <a:ext cx="1669269" cy="4211890"/>
          </a:xfrm>
          <a:prstGeom prst="rect">
            <a:avLst/>
          </a:prstGeom>
          <a:noFill/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11560" y="2514382"/>
            <a:ext cx="58326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L’Eglise du Bénin est l’église des pauvres</a:t>
            </a: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611560" y="2802414"/>
            <a:ext cx="66967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Secteur tertiaire prioritairement dépendant du Nigéria (47% PIB)</a:t>
            </a: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11560" y="3140968"/>
            <a:ext cx="6062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Tissu industriel embryonnaire, agriculture peu mécanisée 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8402" y="3789040"/>
            <a:ext cx="5262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/>
            <a:r>
              <a:rPr lang="fr-FR" sz="2000" b="1" dirty="0" smtClean="0">
                <a:solidFill>
                  <a:srgbClr val="606060"/>
                </a:solidFill>
                <a:latin typeface="Segoe UI"/>
                <a:cs typeface="Segoe UI"/>
              </a:rPr>
              <a:t>3-4 Le défi de l’éducation et de la famille</a:t>
            </a:r>
            <a:endParaRPr lang="fr-FR" sz="2000" dirty="0">
              <a:solidFill>
                <a:srgbClr val="606060"/>
              </a:solidFill>
              <a:latin typeface="Segoe UI"/>
              <a:cs typeface="Segoe UI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63959" y="4293096"/>
            <a:ext cx="7696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Approches pédagogiques et programmes de formation inadéquats</a:t>
            </a: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763959" y="4746630"/>
            <a:ext cx="76212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Impact de la nouvelle éthique mondiale sur le modèle familial africain</a:t>
            </a: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763960" y="5199583"/>
            <a:ext cx="66688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Sauver la cellule de base de la société qu’est la famille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11559" y="3429000"/>
            <a:ext cx="7773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Population en dessous du seuil de pauvreté (1,25$) : 47,3%</a:t>
            </a:r>
          </a:p>
        </p:txBody>
      </p:sp>
    </p:spTree>
    <p:extLst>
      <p:ext uri="{BB962C8B-B14F-4D97-AF65-F5344CB8AC3E}">
        <p14:creationId xmlns:p14="http://schemas.microsoft.com/office/powerpoint/2010/main" val="4125215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30" grpId="0"/>
      <p:bldP spid="23" grpId="0"/>
      <p:bldP spid="18" grpId="0"/>
      <p:bldP spid="24" grpId="0"/>
      <p:bldP spid="26" grpId="0"/>
      <p:bldP spid="27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3304" y="588908"/>
            <a:ext cx="3505200" cy="161595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79512" y="6324600"/>
            <a:ext cx="884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F7F7F"/>
                </a:solidFill>
                <a:latin typeface="Segoe UI Light"/>
                <a:ea typeface="Segoe UI"/>
                <a:cs typeface="Segoe UI"/>
              </a:rPr>
              <a:t>Présentation </a:t>
            </a:r>
            <a:r>
              <a:rPr lang="fr-FR" sz="1200" b="1" dirty="0">
                <a:solidFill>
                  <a:srgbClr val="7F7F7F"/>
                </a:solidFill>
                <a:latin typeface="Segoe UI Light"/>
                <a:ea typeface="Segoe UI"/>
                <a:cs typeface="Segoe UI"/>
              </a:rPr>
              <a:t>des</a:t>
            </a:r>
            <a:r>
              <a:rPr lang="fr-FR" sz="1200" b="1" dirty="0" smtClean="0">
                <a:solidFill>
                  <a:srgbClr val="7F7F7F"/>
                </a:solidFill>
                <a:latin typeface="Segoe UI Light"/>
                <a:ea typeface="Segoe UI"/>
                <a:cs typeface="Segoe UI"/>
              </a:rPr>
              <a:t> défis de l’Eglise au Bénin par le P. Frédéric HOUNKPONOU, ce 16 Septembre 2016 à la Paroisse Sacré-Cœur de Dijon</a:t>
            </a:r>
            <a:endParaRPr lang="fr-FR" sz="1200" b="1" dirty="0">
              <a:solidFill>
                <a:srgbClr val="7F7F7F"/>
              </a:solidFill>
              <a:latin typeface="Segoe UI Light"/>
              <a:ea typeface="Segoe UI"/>
              <a:cs typeface="Segoe UI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24408" y="3450486"/>
            <a:ext cx="76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L’occasion de la célébration des 150 ans de l’évangélisation du Bénin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704" y="1066800"/>
            <a:ext cx="52895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rgbClr val="7F7F7F"/>
                </a:solidFill>
                <a:latin typeface="Segoe UI"/>
                <a:cs typeface="Segoe UI"/>
              </a:rPr>
              <a:t>Cette présentation </a:t>
            </a:r>
            <a:r>
              <a:rPr lang="fr-FR" sz="1400" dirty="0" smtClean="0">
                <a:solidFill>
                  <a:srgbClr val="7F7F7F"/>
                </a:solidFill>
                <a:latin typeface="Segoe UI"/>
                <a:cs typeface="Segoe UI"/>
              </a:rPr>
              <a:t>vise surtout à exposer, au terme de mon séjour de visitation de l’église de Dijon, quelques  défis de la jeune église du Bénin, et partant, à recueillir dans une démarche dialogale les propositions pastorales susceptibles de donner un élan de renouveau missionnaire à notre église face à ses défis.</a:t>
            </a:r>
            <a:endParaRPr lang="fr-FR" sz="1400" spc="-70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-3415" y="632460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6002" y="2340169"/>
            <a:ext cx="6743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/>
            <a:r>
              <a:rPr lang="fr-FR" sz="3200" b="1" dirty="0" smtClean="0">
                <a:solidFill>
                  <a:srgbClr val="606060"/>
                </a:solidFill>
                <a:latin typeface="Segoe UI"/>
                <a:cs typeface="Segoe UI"/>
              </a:rPr>
              <a:t>Canevas</a:t>
            </a:r>
            <a:endParaRPr lang="fr-FR" sz="3200" dirty="0">
              <a:solidFill>
                <a:srgbClr val="606060"/>
              </a:solidFill>
              <a:latin typeface="Segoe UI"/>
              <a:cs typeface="Segoe U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0626" y="3151057"/>
            <a:ext cx="4905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/>
            <a:r>
              <a:rPr lang="fr-FR" sz="1600" b="1" dirty="0" smtClean="0">
                <a:solidFill>
                  <a:srgbClr val="4D4D4D"/>
                </a:solidFill>
                <a:latin typeface="Segoe UI"/>
                <a:cs typeface="Segoe UI"/>
              </a:rPr>
              <a:t>A l’origine de l’initiative de mon séjour en France</a:t>
            </a:r>
            <a:endParaRPr lang="fr-FR" sz="1600" b="1" dirty="0">
              <a:solidFill>
                <a:srgbClr val="4D4D4D"/>
              </a:solidFill>
              <a:latin typeface="Segoe UI"/>
              <a:cs typeface="Segoe U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1525" y="3861048"/>
            <a:ext cx="35438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/>
            <a:r>
              <a:rPr lang="fr-FR" sz="1600" b="1" dirty="0" smtClean="0">
                <a:solidFill>
                  <a:srgbClr val="4B4B4B"/>
                </a:solidFill>
                <a:latin typeface="Segoe UI"/>
                <a:cs typeface="Segoe UI"/>
              </a:rPr>
              <a:t>Présentation de l’Eglise du Bénin</a:t>
            </a:r>
            <a:endParaRPr lang="fr-FR" sz="1600" b="1" dirty="0">
              <a:solidFill>
                <a:srgbClr val="4B4B4B"/>
              </a:solidFill>
              <a:latin typeface="Segoe UI"/>
              <a:cs typeface="Segoe U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6607" y="4509120"/>
            <a:ext cx="54355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/>
            <a:r>
              <a:rPr lang="fr-FR" sz="1600" b="1" dirty="0" smtClean="0">
                <a:solidFill>
                  <a:srgbClr val="4B4B4B"/>
                </a:solidFill>
                <a:latin typeface="Segoe UI"/>
                <a:cs typeface="Segoe UI"/>
              </a:rPr>
              <a:t>Les défis d’une jeune Eglise appelée à avancer au large</a:t>
            </a:r>
            <a:endParaRPr lang="fr-FR" sz="1600" b="1" dirty="0">
              <a:solidFill>
                <a:srgbClr val="4B4B4B"/>
              </a:solidFill>
              <a:latin typeface="Segoe UI"/>
              <a:cs typeface="Segoe U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7740" y="5250686"/>
            <a:ext cx="65113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/>
            <a:r>
              <a:rPr lang="fr-FR" sz="1600" b="1" dirty="0" smtClean="0">
                <a:solidFill>
                  <a:srgbClr val="4B4B4B"/>
                </a:solidFill>
                <a:latin typeface="Segoe UI"/>
                <a:cs typeface="Segoe UI"/>
              </a:rPr>
              <a:t>Quel engagement pastoral pour un renouveau missionnaire</a:t>
            </a:r>
            <a:endParaRPr lang="fr-FR" sz="1600" b="1" dirty="0">
              <a:solidFill>
                <a:srgbClr val="4B4B4B"/>
              </a:solidFill>
              <a:latin typeface="Segoe UI"/>
              <a:cs typeface="Segoe UI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89207" y="5528101"/>
            <a:ext cx="39303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400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624408" y="4122109"/>
            <a:ext cx="76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Quelques repères historiques et Statistiques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610864" y="4800158"/>
            <a:ext cx="7273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Quelques défis de l’Eglise au Bénin 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0" y="236220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-27384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prstClr val="white"/>
                </a:solidFill>
                <a:cs typeface="Arial"/>
              </a:rPr>
              <a:t> </a:t>
            </a:r>
            <a:r>
              <a:rPr lang="fr-FR" sz="2200" b="1" u="sng" dirty="0">
                <a:cs typeface="Arial"/>
              </a:rPr>
              <a:t>Soirée </a:t>
            </a:r>
            <a:r>
              <a:rPr lang="fr-FR" sz="2200" b="1" u="sng" dirty="0" smtClean="0">
                <a:cs typeface="Arial"/>
              </a:rPr>
              <a:t>d’échanges </a:t>
            </a:r>
            <a:r>
              <a:rPr lang="fr-FR" sz="2200" b="1" u="sng" dirty="0">
                <a:cs typeface="Arial"/>
              </a:rPr>
              <a:t>sur les défis de l’Eglise au </a:t>
            </a:r>
            <a:r>
              <a:rPr lang="fr-FR" sz="2200" b="1" u="sng" dirty="0" smtClean="0">
                <a:cs typeface="Arial"/>
              </a:rPr>
              <a:t>Bénin</a:t>
            </a:r>
            <a:endParaRPr lang="fr-FR" sz="1400" i="1" dirty="0"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5668" y="3110294"/>
            <a:ext cx="460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r"/>
            <a:r>
              <a:rPr lang="fr-FR" sz="3200">
                <a:solidFill>
                  <a:srgbClr val="7F7F7F"/>
                </a:solidFill>
                <a:latin typeface="Segoe UI Semibold"/>
                <a:ea typeface="Segoe UI"/>
                <a:cs typeface="Segoe UI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5668" y="3861669"/>
            <a:ext cx="460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r"/>
            <a:r>
              <a:rPr lang="fr-FR" sz="3200" dirty="0">
                <a:solidFill>
                  <a:srgbClr val="7F7F7F"/>
                </a:solidFill>
                <a:latin typeface="Segoe UI Semibold"/>
                <a:ea typeface="Segoe UI"/>
                <a:cs typeface="Segoe UI"/>
              </a:rPr>
              <a:t>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85668" y="4557076"/>
            <a:ext cx="460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r"/>
            <a:r>
              <a:rPr lang="fr-FR" sz="3200" dirty="0">
                <a:solidFill>
                  <a:srgbClr val="7F7F7F"/>
                </a:solidFill>
                <a:latin typeface="Segoe UI Semibold"/>
                <a:ea typeface="Segoe UI"/>
                <a:cs typeface="Segoe UI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8770" y="5148481"/>
            <a:ext cx="478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r"/>
            <a:r>
              <a:rPr lang="fr-FR" sz="3200" dirty="0">
                <a:solidFill>
                  <a:srgbClr val="7F7F7F"/>
                </a:solidFill>
                <a:latin typeface="Segoe UI Semibold"/>
                <a:ea typeface="Segoe UI"/>
                <a:cs typeface="Segoe UI"/>
              </a:rPr>
              <a:t>4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8286" y="3868831"/>
            <a:ext cx="72729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-25177" y="3039159"/>
            <a:ext cx="72729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-25177" y="4522916"/>
            <a:ext cx="72729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-25177" y="5151755"/>
            <a:ext cx="72729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43358" y="476672"/>
            <a:ext cx="5220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Une soirée béninoise pour quoi?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25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7082" y="620689"/>
            <a:ext cx="3351422" cy="144016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79512" y="6324600"/>
            <a:ext cx="884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F7F7F"/>
                </a:solidFill>
                <a:latin typeface="Segoe UI Light"/>
                <a:ea typeface="Segoe UI"/>
                <a:cs typeface="Segoe UI"/>
              </a:rPr>
              <a:t>Présentation des défis de l’Eglise au Bénin par le P. Frédéric HOUNKPONOU, ce 16 Septembre 2016 à la Paroisse Sacré-Cœur, de Dijon</a:t>
            </a:r>
            <a:endParaRPr lang="fr-FR" sz="1200" b="1" dirty="0">
              <a:solidFill>
                <a:srgbClr val="7F7F7F"/>
              </a:solidFill>
              <a:latin typeface="Segoe UI Light"/>
              <a:ea typeface="Segoe UI"/>
              <a:cs typeface="Segoe U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980728"/>
            <a:ext cx="52895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>
                <a:solidFill>
                  <a:srgbClr val="7F7F7F"/>
                </a:solidFill>
                <a:latin typeface="Segoe UI"/>
                <a:cs typeface="Segoe UI"/>
              </a:rPr>
              <a:t>Il s’agit surtout de cerner les défis à relever pour que l’évangélisation au Bénin ne soit pas un accroissement de populations chrétiennes mais comme des zones d’humanité qui se transforment</a:t>
            </a:r>
            <a:endParaRPr lang="fr-FR" sz="1400" b="1" spc="-70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-3415" y="632460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-27384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prstClr val="white"/>
                </a:solidFill>
                <a:cs typeface="Arial"/>
              </a:rPr>
              <a:t> </a:t>
            </a:r>
            <a:r>
              <a:rPr lang="fr-FR" sz="2200" b="1" u="sng" dirty="0">
                <a:cs typeface="Arial"/>
              </a:rPr>
              <a:t>Soirée </a:t>
            </a:r>
            <a:r>
              <a:rPr lang="fr-FR" sz="2200" b="1" u="sng" dirty="0" smtClean="0">
                <a:cs typeface="Arial"/>
              </a:rPr>
              <a:t>d’échanges </a:t>
            </a:r>
            <a:r>
              <a:rPr lang="fr-FR" sz="2200" b="1" u="sng" dirty="0">
                <a:cs typeface="Arial"/>
              </a:rPr>
              <a:t>sur les défis de l’Eglise au </a:t>
            </a:r>
            <a:r>
              <a:rPr lang="fr-FR" sz="2200" b="1" u="sng" dirty="0" smtClean="0">
                <a:cs typeface="Arial"/>
              </a:rPr>
              <a:t>Bénin</a:t>
            </a:r>
            <a:endParaRPr lang="fr-FR" sz="1400" i="1" dirty="0"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7522" y="512319"/>
            <a:ext cx="509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Les défis de l’Eglise au Bénin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9469" y="476672"/>
            <a:ext cx="460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r"/>
            <a:r>
              <a:rPr lang="fr-FR" sz="3200" dirty="0" smtClean="0">
                <a:solidFill>
                  <a:srgbClr val="7F7F7F"/>
                </a:solidFill>
                <a:latin typeface="Segoe UI Semibold"/>
                <a:ea typeface="Segoe UI"/>
                <a:cs typeface="Segoe UI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6002" y="2060848"/>
            <a:ext cx="6630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/>
            <a:r>
              <a:rPr lang="fr-FR" sz="2000" b="1" dirty="0" smtClean="0">
                <a:solidFill>
                  <a:srgbClr val="606060"/>
                </a:solidFill>
                <a:latin typeface="Segoe UI"/>
                <a:cs typeface="Segoe UI"/>
              </a:rPr>
              <a:t>3-5 Le défi des moyens de communication sociale</a:t>
            </a:r>
            <a:endParaRPr lang="fr-FR" sz="2000" dirty="0">
              <a:solidFill>
                <a:srgbClr val="606060"/>
              </a:solidFill>
              <a:latin typeface="Segoe UI"/>
              <a:cs typeface="Segoe UI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2793" y="1988840"/>
            <a:ext cx="1669269" cy="4211890"/>
          </a:xfrm>
          <a:prstGeom prst="rect">
            <a:avLst/>
          </a:prstGeom>
          <a:noFill/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11560" y="2514382"/>
            <a:ext cx="58326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Le monde, un village planétaire grâce aux TIC</a:t>
            </a: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611560" y="2802414"/>
            <a:ext cx="62646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Risques: culture de l’éphémère, de l’immédiat, du virtuel</a:t>
            </a: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11559" y="3140968"/>
            <a:ext cx="68212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Risques au bénin: Délinquance, escroquerie par le net  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8402" y="3789040"/>
            <a:ext cx="5262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/>
            <a:r>
              <a:rPr lang="fr-FR" sz="2000" b="1" dirty="0" smtClean="0">
                <a:solidFill>
                  <a:srgbClr val="606060"/>
                </a:solidFill>
                <a:latin typeface="Segoe UI"/>
                <a:cs typeface="Segoe UI"/>
              </a:rPr>
              <a:t>3-4 Le défi de la politique</a:t>
            </a:r>
            <a:endParaRPr lang="fr-FR" sz="2000" dirty="0">
              <a:solidFill>
                <a:srgbClr val="606060"/>
              </a:solidFill>
              <a:latin typeface="Segoe UI"/>
              <a:cs typeface="Segoe UI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63959" y="4293096"/>
            <a:ext cx="7696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Il est nécessaire d’avoir  un espace politique pacifié pour la mission</a:t>
            </a: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763959" y="4746630"/>
            <a:ext cx="76212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Former les laïcs et vulgariser la Doctrine sociale de l’Eglise</a:t>
            </a: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763960" y="5195902"/>
            <a:ext cx="66688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Assumer le rôle prophétique d’éveilleur </a:t>
            </a:r>
            <a:r>
              <a:rPr lang="fr-FR" sz="1600" b="1" smtClean="0">
                <a:solidFill>
                  <a:srgbClr val="7F7F7F"/>
                </a:solidFill>
                <a:latin typeface="Segoe UI"/>
                <a:cs typeface="Segoe UI"/>
              </a:rPr>
              <a:t>de </a:t>
            </a:r>
            <a:r>
              <a:rPr lang="fr-FR" sz="1600" b="1" smtClean="0">
                <a:solidFill>
                  <a:srgbClr val="7F7F7F"/>
                </a:solidFill>
                <a:latin typeface="Segoe UI"/>
                <a:cs typeface="Segoe UI"/>
              </a:rPr>
              <a:t>conscience</a:t>
            </a:r>
            <a:endParaRPr lang="fr-FR" sz="1600" b="1" dirty="0" smtClean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11559" y="3429000"/>
            <a:ext cx="7773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Evangéliser les TIC et en tirer le meilleur pour l’évangélisation </a:t>
            </a:r>
          </a:p>
        </p:txBody>
      </p:sp>
    </p:spTree>
    <p:extLst>
      <p:ext uri="{BB962C8B-B14F-4D97-AF65-F5344CB8AC3E}">
        <p14:creationId xmlns:p14="http://schemas.microsoft.com/office/powerpoint/2010/main" val="850078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30" grpId="0"/>
      <p:bldP spid="23" grpId="0"/>
      <p:bldP spid="18" grpId="0"/>
      <p:bldP spid="24" grpId="0"/>
      <p:bldP spid="26" grpId="0"/>
      <p:bldP spid="27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620689"/>
            <a:ext cx="2664296" cy="144016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79512" y="6324600"/>
            <a:ext cx="884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F7F7F"/>
                </a:solidFill>
                <a:latin typeface="Segoe UI Light"/>
                <a:ea typeface="Segoe UI"/>
                <a:cs typeface="Segoe UI"/>
              </a:rPr>
              <a:t>Présentation des défis de l’Eglise au Bénin par le P. Frédéric HOUNKPONOU, ce 16 Septembre 2016 à la Paroisse Sacré-Cœur, de Dijon</a:t>
            </a:r>
            <a:endParaRPr lang="fr-FR" sz="1200" b="1" dirty="0">
              <a:solidFill>
                <a:srgbClr val="7F7F7F"/>
              </a:solidFill>
              <a:latin typeface="Segoe UI Light"/>
              <a:ea typeface="Segoe UI"/>
              <a:cs typeface="Segoe U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980728"/>
            <a:ext cx="5289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>
                <a:solidFill>
                  <a:srgbClr val="7F7F7F"/>
                </a:solidFill>
                <a:latin typeface="Segoe UI"/>
                <a:cs typeface="Segoe UI"/>
              </a:rPr>
              <a:t>Recueillir des propositions et analyses pour construire une vision pastorale qui réponde aux défis</a:t>
            </a:r>
            <a:endParaRPr lang="fr-FR" sz="1400" b="1" spc="-70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-3415" y="632460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-27384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prstClr val="white"/>
                </a:solidFill>
                <a:cs typeface="Arial"/>
              </a:rPr>
              <a:t> </a:t>
            </a:r>
            <a:r>
              <a:rPr lang="fr-FR" sz="2200" b="1" u="sng" dirty="0">
                <a:cs typeface="Arial"/>
              </a:rPr>
              <a:t>Soirée </a:t>
            </a:r>
            <a:r>
              <a:rPr lang="fr-FR" sz="2200" b="1" u="sng" dirty="0" smtClean="0">
                <a:cs typeface="Arial"/>
              </a:rPr>
              <a:t>d’échanges </a:t>
            </a:r>
            <a:r>
              <a:rPr lang="fr-FR" sz="2200" b="1" u="sng" dirty="0">
                <a:cs typeface="Arial"/>
              </a:rPr>
              <a:t>sur les défis de l’Eglise au </a:t>
            </a:r>
            <a:r>
              <a:rPr lang="fr-FR" sz="2200" b="1" u="sng" dirty="0" smtClean="0">
                <a:cs typeface="Arial"/>
              </a:rPr>
              <a:t>Bénin</a:t>
            </a:r>
            <a:endParaRPr lang="fr-FR" sz="1400" i="1" dirty="0"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7522" y="512319"/>
            <a:ext cx="7448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L’engagement pastoral pour un renouveau missionnaire</a:t>
            </a:r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9469" y="476672"/>
            <a:ext cx="460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r"/>
            <a:r>
              <a:rPr lang="fr-FR" sz="3200" dirty="0">
                <a:solidFill>
                  <a:srgbClr val="7F7F7F"/>
                </a:solidFill>
                <a:latin typeface="Segoe UI Semibold"/>
                <a:ea typeface="Segoe UI"/>
                <a:cs typeface="Segoe UI"/>
              </a:rPr>
              <a:t>4</a:t>
            </a:r>
            <a:endParaRPr lang="fr-FR" sz="3200" dirty="0" smtClean="0">
              <a:solidFill>
                <a:srgbClr val="7F7F7F"/>
              </a:solidFill>
              <a:latin typeface="Segoe UI Semibold"/>
              <a:ea typeface="Segoe UI"/>
              <a:cs typeface="Segoe UI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2793" y="1988840"/>
            <a:ext cx="1669269" cy="421189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07504" y="3497465"/>
            <a:ext cx="7834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b="1" dirty="0" smtClean="0"/>
              <a:t>Merci pour votre attention</a:t>
            </a:r>
            <a:endParaRPr lang="fr-FR" sz="5400" b="1" dirty="0"/>
          </a:p>
        </p:txBody>
      </p:sp>
    </p:spTree>
    <p:extLst>
      <p:ext uri="{BB962C8B-B14F-4D97-AF65-F5344CB8AC3E}">
        <p14:creationId xmlns:p14="http://schemas.microsoft.com/office/powerpoint/2010/main" val="2120237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548680"/>
            <a:ext cx="3168352" cy="175126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79512" y="6324600"/>
            <a:ext cx="884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rgbClr val="7F7F7F"/>
                </a:solidFill>
                <a:latin typeface="Segoe UI Light"/>
                <a:ea typeface="Segoe UI"/>
                <a:cs typeface="Segoe UI"/>
              </a:defRPr>
            </a:lvl1pPr>
          </a:lstStyle>
          <a:p>
            <a:r>
              <a:rPr lang="fr-FR" dirty="0"/>
              <a:t>Présentation des défis de l’Eglise au Bénin par le P. Frédéric HOUNKPONOU, ce 16 Septembre 2016 à la Paroisse </a:t>
            </a:r>
            <a:r>
              <a:rPr lang="fr-FR" dirty="0" smtClean="0"/>
              <a:t>Sacré-Cœur de Dijon</a:t>
            </a:r>
            <a:endParaRPr lang="fr-FR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98896" y="3322625"/>
            <a:ext cx="84655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2011: Année de célébration du jubilé des 150 ans de l’évangélisation du Bénin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1192396"/>
            <a:ext cx="5289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Avant 2015 à Dijon en France, il y avait 2011 à Cotonou au bénin.</a:t>
            </a:r>
            <a:endParaRPr lang="fr-FR" sz="1600" b="1" spc="-70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-3415" y="632460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89207" y="5528101"/>
            <a:ext cx="39303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400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507522" y="4063277"/>
            <a:ext cx="9105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Un groupe de dijonnais venus en pèlerinage sur les pas d’un grand fils de la Côte d’Or  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98895" y="4690011"/>
            <a:ext cx="89696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Souvenirs du voyage au Bénin (A la découverte d’un pays, d’une église et d’un peuple)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0" y="236220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-27384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prstClr val="white"/>
                </a:solidFill>
                <a:cs typeface="Arial"/>
              </a:rPr>
              <a:t> </a:t>
            </a:r>
            <a:r>
              <a:rPr lang="fr-FR" sz="2200" b="1" u="sng" dirty="0">
                <a:cs typeface="Arial"/>
              </a:rPr>
              <a:t>Soirée </a:t>
            </a:r>
            <a:r>
              <a:rPr lang="fr-FR" sz="2200" b="1" u="sng" dirty="0" smtClean="0">
                <a:cs typeface="Arial"/>
              </a:rPr>
              <a:t>d’échanges </a:t>
            </a:r>
            <a:r>
              <a:rPr lang="fr-FR" sz="2200" b="1" u="sng" dirty="0">
                <a:cs typeface="Arial"/>
              </a:rPr>
              <a:t>sur les défis de l’Eglise au </a:t>
            </a:r>
            <a:r>
              <a:rPr lang="fr-FR" sz="2200" b="1" u="sng" dirty="0" smtClean="0">
                <a:cs typeface="Arial"/>
              </a:rPr>
              <a:t>Bénin</a:t>
            </a:r>
            <a:endParaRPr lang="fr-FR" sz="1400" i="1" dirty="0">
              <a:cs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-25177" y="3868831"/>
            <a:ext cx="72729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-25177" y="3039159"/>
            <a:ext cx="72729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-25177" y="4522916"/>
            <a:ext cx="72729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-25177" y="5151755"/>
            <a:ext cx="72729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507522" y="620688"/>
            <a:ext cx="5095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A l’origine de ma présence en France</a:t>
            </a:r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43" y="513033"/>
            <a:ext cx="460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r"/>
            <a:r>
              <a:rPr lang="fr-FR" sz="3200" dirty="0">
                <a:solidFill>
                  <a:srgbClr val="7F7F7F"/>
                </a:solidFill>
                <a:latin typeface="Segoe UI Semibold"/>
                <a:ea typeface="Segoe UI"/>
                <a:cs typeface="Segoe UI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21801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7082" y="620689"/>
            <a:ext cx="3351422" cy="144016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79512" y="6324600"/>
            <a:ext cx="884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F7F7F"/>
                </a:solidFill>
                <a:latin typeface="Segoe UI Light"/>
                <a:ea typeface="Segoe UI"/>
                <a:cs typeface="Segoe UI"/>
              </a:rPr>
              <a:t>Présentation </a:t>
            </a:r>
            <a:r>
              <a:rPr lang="fr-FR" sz="1200" b="1" dirty="0">
                <a:solidFill>
                  <a:srgbClr val="7F7F7F"/>
                </a:solidFill>
                <a:latin typeface="Segoe UI Light"/>
                <a:ea typeface="Segoe UI"/>
                <a:cs typeface="Segoe UI"/>
              </a:rPr>
              <a:t>des</a:t>
            </a:r>
            <a:r>
              <a:rPr lang="fr-FR" sz="1200" b="1" dirty="0" smtClean="0">
                <a:solidFill>
                  <a:srgbClr val="7F7F7F"/>
                </a:solidFill>
                <a:latin typeface="Segoe UI Light"/>
                <a:ea typeface="Segoe UI"/>
                <a:cs typeface="Segoe UI"/>
              </a:rPr>
              <a:t> défis de l’Eglise au Bénin par le P. Frédéric HOUNKPONOU, ce 16 Septembre 2016 à la Paroisse Sacré-Cœur, de Dijon</a:t>
            </a:r>
            <a:endParaRPr lang="fr-FR" sz="1200" b="1" dirty="0">
              <a:solidFill>
                <a:srgbClr val="7F7F7F"/>
              </a:solidFill>
              <a:latin typeface="Segoe UI Light"/>
              <a:ea typeface="Segoe UI"/>
              <a:cs typeface="Segoe U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1192396"/>
            <a:ext cx="5289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A travers une brève historique  et quelques statistiques nous présenterons l’Eglise du Bénin</a:t>
            </a:r>
            <a:endParaRPr lang="fr-FR" sz="1600" b="1" spc="-70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-3415" y="632460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236220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-27384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prstClr val="white"/>
                </a:solidFill>
                <a:cs typeface="Arial"/>
              </a:rPr>
              <a:t> </a:t>
            </a:r>
            <a:r>
              <a:rPr lang="fr-FR" sz="2200" b="1" u="sng" dirty="0">
                <a:cs typeface="Arial"/>
              </a:rPr>
              <a:t>Soirée </a:t>
            </a:r>
            <a:r>
              <a:rPr lang="fr-FR" sz="2200" b="1" u="sng" dirty="0" smtClean="0">
                <a:cs typeface="Arial"/>
              </a:rPr>
              <a:t>d’échanges </a:t>
            </a:r>
            <a:r>
              <a:rPr lang="fr-FR" sz="2200" b="1" u="sng" dirty="0">
                <a:cs typeface="Arial"/>
              </a:rPr>
              <a:t>sur les défis de l’Eglise au </a:t>
            </a:r>
            <a:r>
              <a:rPr lang="fr-FR" sz="2200" b="1" u="sng" dirty="0" smtClean="0">
                <a:cs typeface="Arial"/>
              </a:rPr>
              <a:t>Bénin</a:t>
            </a:r>
            <a:endParaRPr lang="fr-FR" sz="1400" i="1" dirty="0"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7522" y="620688"/>
            <a:ext cx="509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Présentation de l’Eglise du Bénin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43" y="513033"/>
            <a:ext cx="460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r"/>
            <a:r>
              <a:rPr lang="fr-FR" sz="3200" dirty="0">
                <a:solidFill>
                  <a:srgbClr val="7F7F7F"/>
                </a:solidFill>
                <a:latin typeface="Segoe UI Semibold"/>
                <a:ea typeface="Segoe UI"/>
                <a:cs typeface="Segoe UI"/>
              </a:rPr>
              <a:t>2</a:t>
            </a:r>
            <a:endParaRPr lang="fr-FR" sz="3200" dirty="0" smtClean="0">
              <a:solidFill>
                <a:srgbClr val="7F7F7F"/>
              </a:solidFill>
              <a:latin typeface="Segoe UI Semibold"/>
              <a:ea typeface="Segoe UI"/>
              <a:cs typeface="Segoe U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6002" y="2412177"/>
            <a:ext cx="5262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/>
            <a:r>
              <a:rPr lang="fr-FR" sz="2000" b="1" dirty="0" smtClean="0">
                <a:solidFill>
                  <a:srgbClr val="606060"/>
                </a:solidFill>
                <a:latin typeface="Segoe UI"/>
                <a:cs typeface="Segoe UI"/>
              </a:rPr>
              <a:t>2-1 Brève histoire de l’Eglise du Bénin </a:t>
            </a:r>
            <a:endParaRPr lang="fr-FR" sz="2000" dirty="0">
              <a:solidFill>
                <a:srgbClr val="606060"/>
              </a:solidFill>
              <a:latin typeface="Segoe UI"/>
              <a:cs typeface="Segoe UI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00269" y="3378478"/>
            <a:ext cx="36836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Situation géographique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611560" y="3954542"/>
            <a:ext cx="34166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Démographie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3836" y="2766120"/>
            <a:ext cx="4472751" cy="347119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5576" y="4277995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10,3 millions d’habitants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Plusieurs ethnies : </a:t>
            </a:r>
          </a:p>
          <a:p>
            <a:r>
              <a:rPr lang="fr-FR" dirty="0"/>
              <a:t> </a:t>
            </a:r>
            <a:r>
              <a:rPr lang="fr-FR" dirty="0" smtClean="0"/>
              <a:t>     Au Sud:  </a:t>
            </a:r>
            <a:r>
              <a:rPr lang="fr-FR" dirty="0"/>
              <a:t>les Fon, les </a:t>
            </a:r>
            <a:r>
              <a:rPr lang="fr-FR" dirty="0" smtClean="0"/>
              <a:t>Yorouba,              les </a:t>
            </a:r>
            <a:r>
              <a:rPr lang="fr-FR" dirty="0"/>
              <a:t>Adja, les Mina…, 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   Au </a:t>
            </a:r>
            <a:r>
              <a:rPr lang="fr-FR" dirty="0"/>
              <a:t>Nord, les </a:t>
            </a:r>
            <a:r>
              <a:rPr lang="fr-FR" dirty="0" err="1"/>
              <a:t>Bariba</a:t>
            </a:r>
            <a:r>
              <a:rPr lang="fr-FR" dirty="0"/>
              <a:t>, les </a:t>
            </a:r>
            <a:r>
              <a:rPr lang="fr-FR" dirty="0" err="1"/>
              <a:t>Dendi</a:t>
            </a:r>
            <a:r>
              <a:rPr lang="fr-FR" dirty="0"/>
              <a:t>, les </a:t>
            </a:r>
            <a:r>
              <a:rPr lang="fr-FR" dirty="0" err="1"/>
              <a:t>Yoa-Lokpa</a:t>
            </a:r>
            <a:r>
              <a:rPr lang="fr-FR" dirty="0"/>
              <a:t>, les </a:t>
            </a:r>
            <a:r>
              <a:rPr lang="fr-FR" dirty="0" err="1"/>
              <a:t>Ottamari</a:t>
            </a:r>
            <a:r>
              <a:rPr lang="fr-FR" dirty="0"/>
              <a:t>, les </a:t>
            </a:r>
            <a:r>
              <a:rPr lang="fr-FR" dirty="0" smtClean="0"/>
              <a:t>Peulh …</a:t>
            </a:r>
            <a:endParaRPr lang="fr-FR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00269" y="3666510"/>
            <a:ext cx="36836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Royaumes et passé colonial 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7544" y="2843644"/>
            <a:ext cx="228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/>
              <a:t>Le Bénin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52640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7082" y="620689"/>
            <a:ext cx="3351422" cy="144016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79512" y="6324600"/>
            <a:ext cx="884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F7F7F"/>
                </a:solidFill>
                <a:latin typeface="Segoe UI Light"/>
                <a:ea typeface="Segoe UI"/>
                <a:cs typeface="Segoe UI"/>
              </a:rPr>
              <a:t>Présentation des défis de l’Eglise au Bénin par le P. Frédéric HOUNKPONOU, ce 16 Septembre 2016 à la Paroisse Sacré-Cœur, de Dijon</a:t>
            </a:r>
            <a:endParaRPr lang="fr-FR" sz="1200" b="1" dirty="0">
              <a:solidFill>
                <a:srgbClr val="7F7F7F"/>
              </a:solidFill>
              <a:latin typeface="Segoe UI Light"/>
              <a:ea typeface="Segoe UI"/>
              <a:cs typeface="Segoe U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1192396"/>
            <a:ext cx="5289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A travers une brève historique  et quelques statistiques nous présenterons l’Eglise du Bénin</a:t>
            </a:r>
            <a:endParaRPr lang="fr-FR" sz="1600" b="1" spc="-70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-3415" y="632460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-27384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prstClr val="white"/>
                </a:solidFill>
                <a:cs typeface="Arial"/>
              </a:rPr>
              <a:t> </a:t>
            </a:r>
            <a:r>
              <a:rPr lang="fr-FR" sz="2200" b="1" u="sng" dirty="0">
                <a:cs typeface="Arial"/>
              </a:rPr>
              <a:t>Soirée </a:t>
            </a:r>
            <a:r>
              <a:rPr lang="fr-FR" sz="2200" b="1" u="sng" dirty="0" smtClean="0">
                <a:cs typeface="Arial"/>
              </a:rPr>
              <a:t>d’échanges </a:t>
            </a:r>
            <a:r>
              <a:rPr lang="fr-FR" sz="2200" b="1" u="sng" dirty="0">
                <a:cs typeface="Arial"/>
              </a:rPr>
              <a:t>sur les défis de l’Eglise au </a:t>
            </a:r>
            <a:r>
              <a:rPr lang="fr-FR" sz="2200" b="1" u="sng" dirty="0" smtClean="0">
                <a:cs typeface="Arial"/>
              </a:rPr>
              <a:t>Bénin</a:t>
            </a:r>
            <a:endParaRPr lang="fr-FR" sz="1400" i="1" dirty="0"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7522" y="620688"/>
            <a:ext cx="509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Présentation de l’Eglise du Bénin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43" y="513033"/>
            <a:ext cx="460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r"/>
            <a:r>
              <a:rPr lang="fr-FR" sz="3200" dirty="0">
                <a:solidFill>
                  <a:srgbClr val="7F7F7F"/>
                </a:solidFill>
                <a:latin typeface="Segoe UI Semibold"/>
                <a:ea typeface="Segoe UI"/>
                <a:cs typeface="Segoe UI"/>
              </a:rPr>
              <a:t>2</a:t>
            </a:r>
            <a:endParaRPr lang="fr-FR" sz="3200" dirty="0" smtClean="0">
              <a:solidFill>
                <a:srgbClr val="7F7F7F"/>
              </a:solidFill>
              <a:latin typeface="Segoe UI Semibold"/>
              <a:ea typeface="Segoe UI"/>
              <a:cs typeface="Segoe U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6002" y="2060848"/>
            <a:ext cx="5262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/>
            <a:r>
              <a:rPr lang="fr-FR" sz="2000" b="1" dirty="0" smtClean="0">
                <a:solidFill>
                  <a:srgbClr val="606060"/>
                </a:solidFill>
                <a:latin typeface="Segoe UI"/>
                <a:cs typeface="Segoe UI"/>
              </a:rPr>
              <a:t>2-1 Brève histoire de l’Eglise du Bénin </a:t>
            </a:r>
            <a:endParaRPr lang="fr-FR" sz="2000" dirty="0">
              <a:solidFill>
                <a:srgbClr val="606060"/>
              </a:solidFill>
              <a:latin typeface="Segoe UI"/>
              <a:cs typeface="Segoe UI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00270" y="3081154"/>
            <a:ext cx="5411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28 Août 1860 : Création du Vicariat du Dahomey et du Bénin par la </a:t>
            </a:r>
            <a:r>
              <a:rPr lang="fr-FR" sz="1600" b="1" dirty="0" err="1" smtClean="0">
                <a:solidFill>
                  <a:srgbClr val="7F7F7F"/>
                </a:solidFill>
                <a:latin typeface="Segoe UI"/>
                <a:cs typeface="Segoe UI"/>
              </a:rPr>
              <a:t>Propaganda</a:t>
            </a: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 Fide,  La mission est confiée à la SMA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611559" y="4663069"/>
            <a:ext cx="54006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24 Juin 1883: Le Dahomey devient Préfecture Apostolique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328" y="2555324"/>
            <a:ext cx="1584176" cy="3393956"/>
          </a:xfrm>
          <a:prstGeom prst="rect">
            <a:avLst/>
          </a:prstGeom>
          <a:noFill/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11560" y="3996353"/>
            <a:ext cx="54006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18 Avril 1961: Arrivée des premiers missionnaires SMA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7544" y="25556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/>
              <a:t>Chronologie synthétique</a:t>
            </a:r>
            <a:endParaRPr lang="fr-FR" b="1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1" y="2592491"/>
            <a:ext cx="1512167" cy="1665764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2" y="4221088"/>
            <a:ext cx="1512168" cy="1665764"/>
          </a:xfrm>
          <a:prstGeom prst="rect">
            <a:avLst/>
          </a:prstGeom>
          <a:noFill/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611560" y="5457418"/>
            <a:ext cx="54006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15 Mai 1901: Le territoire actuel du Bénin est érigé en Vicariat Apostolique du Dahomey 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419673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7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7082" y="620689"/>
            <a:ext cx="3351422" cy="144016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79512" y="6324600"/>
            <a:ext cx="884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F7F7F"/>
                </a:solidFill>
                <a:latin typeface="Segoe UI Light"/>
                <a:ea typeface="Segoe UI"/>
                <a:cs typeface="Segoe UI"/>
              </a:rPr>
              <a:t>Présentation des défis de l’Eglise au Bénin par le P. Frédéric HOUNKPONOU, ce 16 Septembre 2016 à la Paroisse Sacré-Cœur, de Dijon</a:t>
            </a:r>
            <a:endParaRPr lang="fr-FR" sz="1200" b="1" dirty="0">
              <a:solidFill>
                <a:srgbClr val="7F7F7F"/>
              </a:solidFill>
              <a:latin typeface="Segoe UI Light"/>
              <a:ea typeface="Segoe UI"/>
              <a:cs typeface="Segoe U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1192396"/>
            <a:ext cx="5289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A travers une brève historique  et quelques statistiques nous présenterons l’Eglise du Bénin</a:t>
            </a:r>
            <a:endParaRPr lang="fr-FR" sz="1600" b="1" spc="-70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-3415" y="632460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-27384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prstClr val="white"/>
                </a:solidFill>
                <a:cs typeface="Arial"/>
              </a:rPr>
              <a:t> </a:t>
            </a:r>
            <a:r>
              <a:rPr lang="fr-FR" sz="2200" b="1" u="sng" dirty="0">
                <a:cs typeface="Arial"/>
              </a:rPr>
              <a:t>Soirée </a:t>
            </a:r>
            <a:r>
              <a:rPr lang="fr-FR" sz="2200" b="1" u="sng" dirty="0" smtClean="0">
                <a:cs typeface="Arial"/>
              </a:rPr>
              <a:t>d’échanges </a:t>
            </a:r>
            <a:r>
              <a:rPr lang="fr-FR" sz="2200" b="1" u="sng" dirty="0">
                <a:cs typeface="Arial"/>
              </a:rPr>
              <a:t>sur les défis de l’Eglise au </a:t>
            </a:r>
            <a:r>
              <a:rPr lang="fr-FR" sz="2200" b="1" u="sng" dirty="0" smtClean="0">
                <a:cs typeface="Arial"/>
              </a:rPr>
              <a:t>Bénin</a:t>
            </a:r>
            <a:endParaRPr lang="fr-FR" sz="1400" i="1" dirty="0"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7522" y="620688"/>
            <a:ext cx="509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Présentation de l’Eglise du Bénin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43" y="513033"/>
            <a:ext cx="460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r"/>
            <a:r>
              <a:rPr lang="fr-FR" sz="3200" dirty="0">
                <a:solidFill>
                  <a:srgbClr val="7F7F7F"/>
                </a:solidFill>
                <a:latin typeface="Segoe UI Semibold"/>
                <a:ea typeface="Segoe UI"/>
                <a:cs typeface="Segoe UI"/>
              </a:rPr>
              <a:t>2</a:t>
            </a:r>
            <a:endParaRPr lang="fr-FR" sz="3200" dirty="0" smtClean="0">
              <a:solidFill>
                <a:srgbClr val="7F7F7F"/>
              </a:solidFill>
              <a:latin typeface="Segoe UI Semibold"/>
              <a:ea typeface="Segoe UI"/>
              <a:cs typeface="Segoe U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6002" y="2060848"/>
            <a:ext cx="5262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/>
            <a:r>
              <a:rPr lang="fr-FR" sz="2000" b="1" dirty="0" smtClean="0">
                <a:solidFill>
                  <a:srgbClr val="606060"/>
                </a:solidFill>
                <a:latin typeface="Segoe UI"/>
                <a:cs typeface="Segoe UI"/>
              </a:rPr>
              <a:t>2-1 Brève histoire de l’Eglise du Bénin </a:t>
            </a:r>
            <a:endParaRPr lang="fr-FR" sz="2000" dirty="0">
              <a:solidFill>
                <a:srgbClr val="606060"/>
              </a:solidFill>
              <a:latin typeface="Segoe UI"/>
              <a:cs typeface="Segoe UI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00270" y="3204265"/>
            <a:ext cx="54118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20 Mai 1901 : Mgr Louis DARTOIS, Premier Vicaire Apostolique du Dahomey (Cambrai)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611560" y="4665330"/>
            <a:ext cx="54006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24 Juin 1914: érection du premier séminaire du </a:t>
            </a: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Bénin qui deviendra </a:t>
            </a: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le Grand Séminaire Saint Gall de Ouidah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5126" y="2592492"/>
            <a:ext cx="1833378" cy="3356788"/>
          </a:xfrm>
          <a:prstGeom prst="rect">
            <a:avLst/>
          </a:prstGeom>
          <a:noFill/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11560" y="3873242"/>
            <a:ext cx="54006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18 Avril 1906: Mgr François STEINMETZ (Strasbourg) devient Vicaire Apostolique et engage l’œuvre de la formation du clergé indigène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7544" y="25556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/>
              <a:t>Chronologie synthétique</a:t>
            </a:r>
            <a:endParaRPr lang="fr-FR" b="1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2592491"/>
            <a:ext cx="1334973" cy="1665764"/>
          </a:xfrm>
          <a:prstGeom prst="rect">
            <a:avLst/>
          </a:prstGeom>
          <a:noFill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3" y="4283516"/>
            <a:ext cx="1334973" cy="1665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6253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7082" y="620689"/>
            <a:ext cx="3351422" cy="144016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79512" y="6324600"/>
            <a:ext cx="884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F7F7F"/>
                </a:solidFill>
                <a:latin typeface="Segoe UI Light"/>
                <a:ea typeface="Segoe UI"/>
                <a:cs typeface="Segoe UI"/>
              </a:rPr>
              <a:t>Présentation des défis de l’Eglise au Bénin par le P. Frédéric HOUNKPONOU, ce 16 Septembre 2016 à la Paroisse Sacré-Cœur, de Dijon</a:t>
            </a:r>
            <a:endParaRPr lang="fr-FR" sz="1200" b="1" dirty="0">
              <a:solidFill>
                <a:srgbClr val="7F7F7F"/>
              </a:solidFill>
              <a:latin typeface="Segoe UI Light"/>
              <a:ea typeface="Segoe UI"/>
              <a:cs typeface="Segoe U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1192396"/>
            <a:ext cx="5289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A travers une brève historique  et quelques statistiques nous présenterons l’Eglise du Bénin</a:t>
            </a:r>
            <a:endParaRPr lang="fr-FR" sz="1600" b="1" spc="-70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-3415" y="632460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-27384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prstClr val="white"/>
                </a:solidFill>
                <a:cs typeface="Arial"/>
              </a:rPr>
              <a:t> </a:t>
            </a:r>
            <a:r>
              <a:rPr lang="fr-FR" sz="2200" b="1" u="sng" dirty="0">
                <a:cs typeface="Arial"/>
              </a:rPr>
              <a:t>Soirée </a:t>
            </a:r>
            <a:r>
              <a:rPr lang="fr-FR" sz="2200" b="1" u="sng" dirty="0" smtClean="0">
                <a:cs typeface="Arial"/>
              </a:rPr>
              <a:t>d’échanges </a:t>
            </a:r>
            <a:r>
              <a:rPr lang="fr-FR" sz="2200" b="1" u="sng" dirty="0">
                <a:cs typeface="Arial"/>
              </a:rPr>
              <a:t>sur les défis de l’Eglise au </a:t>
            </a:r>
            <a:r>
              <a:rPr lang="fr-FR" sz="2200" b="1" u="sng" dirty="0" smtClean="0">
                <a:cs typeface="Arial"/>
              </a:rPr>
              <a:t>Bénin</a:t>
            </a:r>
            <a:endParaRPr lang="fr-FR" sz="1400" i="1" dirty="0"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7522" y="620688"/>
            <a:ext cx="509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Présentation de l’Eglise du Bénin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43" y="513033"/>
            <a:ext cx="460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r"/>
            <a:r>
              <a:rPr lang="fr-FR" sz="3200" dirty="0">
                <a:solidFill>
                  <a:srgbClr val="7F7F7F"/>
                </a:solidFill>
                <a:latin typeface="Segoe UI Semibold"/>
                <a:ea typeface="Segoe UI"/>
                <a:cs typeface="Segoe UI"/>
              </a:rPr>
              <a:t>2</a:t>
            </a:r>
            <a:endParaRPr lang="fr-FR" sz="3200" dirty="0" smtClean="0">
              <a:solidFill>
                <a:srgbClr val="7F7F7F"/>
              </a:solidFill>
              <a:latin typeface="Segoe UI Semibold"/>
              <a:ea typeface="Segoe UI"/>
              <a:cs typeface="Segoe U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6002" y="2060848"/>
            <a:ext cx="5262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/>
            <a:r>
              <a:rPr lang="fr-FR" sz="2000" b="1" dirty="0" smtClean="0">
                <a:solidFill>
                  <a:srgbClr val="606060"/>
                </a:solidFill>
                <a:latin typeface="Segoe UI"/>
                <a:cs typeface="Segoe UI"/>
              </a:rPr>
              <a:t>2-1 Brève histoire de l’Eglise du Bénin </a:t>
            </a:r>
            <a:endParaRPr lang="fr-FR" sz="2000" dirty="0">
              <a:solidFill>
                <a:srgbClr val="606060"/>
              </a:solidFill>
              <a:latin typeface="Segoe UI"/>
              <a:cs typeface="Segoe UI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00270" y="3204265"/>
            <a:ext cx="54118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20 Janvier 1910 : Arrivée du Père Parisot au Dahomey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328" y="2555324"/>
            <a:ext cx="1584176" cy="3393956"/>
          </a:xfrm>
          <a:prstGeom prst="rect">
            <a:avLst/>
          </a:prstGeom>
          <a:noFill/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11560" y="3861048"/>
            <a:ext cx="54006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1920 : Réouverture du Séminaire après la guerre avec pour Recteur, le Père Parisot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7544" y="25556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/>
              <a:t>Chronologie synthétique</a:t>
            </a:r>
            <a:endParaRPr lang="fr-FR" b="1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0758" y="2555613"/>
            <a:ext cx="1334973" cy="1449451"/>
          </a:xfrm>
          <a:prstGeom prst="rect">
            <a:avLst/>
          </a:prstGeom>
          <a:noFill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248" y="4283516"/>
            <a:ext cx="1229994" cy="1665764"/>
          </a:xfrm>
          <a:prstGeom prst="rect">
            <a:avLst/>
          </a:prstGeom>
          <a:noFill/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40695" y="4581128"/>
            <a:ext cx="5460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15 Août 1928: Ordination du premier prêtre du Bénin, le Père Thomas MOULERO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611559" y="5229200"/>
            <a:ext cx="54891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14 Février 1936: Le Père Parisot, après son sacre à Dijon le 28/10/1935 succède à Mgr STEINMETZ comme Vicaire Apostolique du Dahomey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03147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/>
      <p:bldP spid="20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7082" y="620689"/>
            <a:ext cx="3351422" cy="115648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79512" y="6324600"/>
            <a:ext cx="884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F7F7F"/>
                </a:solidFill>
                <a:latin typeface="Segoe UI Light"/>
                <a:ea typeface="Segoe UI"/>
                <a:cs typeface="Segoe UI"/>
              </a:rPr>
              <a:t>Présentation des défis de l’Eglise au Bénin par le P. Frédéric HOUNKPONOU, ce 16 Septembre 2016 à la Paroisse Sacré-Cœur, de Dijon</a:t>
            </a:r>
            <a:endParaRPr lang="fr-FR" sz="1200" b="1" dirty="0">
              <a:solidFill>
                <a:srgbClr val="7F7F7F"/>
              </a:solidFill>
              <a:latin typeface="Segoe UI Light"/>
              <a:ea typeface="Segoe UI"/>
              <a:cs typeface="Segoe U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1192396"/>
            <a:ext cx="5289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A travers une brève historique  et quelques statistiques nous présenterons l’Eglise du Bénin</a:t>
            </a:r>
            <a:endParaRPr lang="fr-FR" sz="1600" b="1" spc="-70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-3415" y="632460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844824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-27384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prstClr val="white"/>
                </a:solidFill>
                <a:cs typeface="Arial"/>
              </a:rPr>
              <a:t> </a:t>
            </a:r>
            <a:r>
              <a:rPr lang="fr-FR" sz="2200" b="1" u="sng" dirty="0">
                <a:cs typeface="Arial"/>
              </a:rPr>
              <a:t>Soirée </a:t>
            </a:r>
            <a:r>
              <a:rPr lang="fr-FR" sz="2200" b="1" u="sng" dirty="0" smtClean="0">
                <a:cs typeface="Arial"/>
              </a:rPr>
              <a:t>d’échanges </a:t>
            </a:r>
            <a:r>
              <a:rPr lang="fr-FR" sz="2200" b="1" u="sng" dirty="0">
                <a:cs typeface="Arial"/>
              </a:rPr>
              <a:t>sur les défis de l’Eglise au </a:t>
            </a:r>
            <a:r>
              <a:rPr lang="fr-FR" sz="2200" b="1" u="sng" dirty="0" smtClean="0">
                <a:cs typeface="Arial"/>
              </a:rPr>
              <a:t>Bénin</a:t>
            </a:r>
            <a:endParaRPr lang="fr-FR" sz="1400" i="1" dirty="0"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7522" y="620688"/>
            <a:ext cx="509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Présentation de l’Eglise du Bénin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43" y="513033"/>
            <a:ext cx="460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r"/>
            <a:r>
              <a:rPr lang="fr-FR" sz="3200" dirty="0">
                <a:solidFill>
                  <a:srgbClr val="7F7F7F"/>
                </a:solidFill>
                <a:latin typeface="Segoe UI Semibold"/>
                <a:ea typeface="Segoe UI"/>
                <a:cs typeface="Segoe UI"/>
              </a:rPr>
              <a:t>2</a:t>
            </a:r>
            <a:endParaRPr lang="fr-FR" sz="3200" dirty="0" smtClean="0">
              <a:solidFill>
                <a:srgbClr val="7F7F7F"/>
              </a:solidFill>
              <a:latin typeface="Segoe UI Semibold"/>
              <a:ea typeface="Segoe UI"/>
              <a:cs typeface="Segoe U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6002" y="1844824"/>
            <a:ext cx="5262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/>
            <a:r>
              <a:rPr lang="fr-FR" sz="2000" b="1" dirty="0" smtClean="0">
                <a:solidFill>
                  <a:srgbClr val="606060"/>
                </a:solidFill>
                <a:latin typeface="Segoe UI"/>
                <a:cs typeface="Segoe UI"/>
              </a:rPr>
              <a:t>2-1 Brève histoire de l’Eglise du Bénin </a:t>
            </a:r>
            <a:endParaRPr lang="fr-FR" sz="2000" dirty="0">
              <a:solidFill>
                <a:srgbClr val="606060"/>
              </a:solidFill>
              <a:latin typeface="Segoe UI"/>
              <a:cs typeface="Segoe UI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00270" y="2564904"/>
            <a:ext cx="56940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Dès les années 40, commence l’institution de la hiérarchie ecclésiastique en Afrique de l’Ouest francophone (Niger -1948- ; Parakou -1948- ; Porto-Novo -1954- ;)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328" y="2555324"/>
            <a:ext cx="1584176" cy="3393956"/>
          </a:xfrm>
          <a:prstGeom prst="rect">
            <a:avLst/>
          </a:prstGeom>
          <a:noFill/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11560" y="3645024"/>
            <a:ext cx="54006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14 Septembre 1955 : le Vicariat de Ouidah est érigé en Archidiocèse avec pour siège Cotonou</a:t>
            </a:r>
            <a:r>
              <a:rPr lang="fr-FR" sz="1600" b="1" dirty="0">
                <a:solidFill>
                  <a:srgbClr val="7F7F7F"/>
                </a:solidFill>
                <a:latin typeface="Segoe UI"/>
                <a:cs typeface="Segoe UI"/>
              </a:rPr>
              <a:t> </a:t>
            </a: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et 1</a:t>
            </a:r>
            <a:r>
              <a:rPr lang="fr-FR" sz="1600" b="1" baseline="30000" dirty="0" smtClean="0">
                <a:solidFill>
                  <a:srgbClr val="7F7F7F"/>
                </a:solidFill>
                <a:latin typeface="Segoe UI"/>
                <a:cs typeface="Segoe UI"/>
              </a:rPr>
              <a:t>er</a:t>
            </a: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  </a:t>
            </a:r>
            <a:r>
              <a:rPr lang="fr-FR" sz="1600" b="1" dirty="0">
                <a:solidFill>
                  <a:srgbClr val="7F7F7F"/>
                </a:solidFill>
                <a:latin typeface="Segoe UI"/>
                <a:cs typeface="Segoe UI"/>
              </a:rPr>
              <a:t>A</a:t>
            </a: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rchevêque, Mgr  Louis PARISOT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7544" y="22675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/>
              <a:t>Chronologie synthétique</a:t>
            </a:r>
            <a:endParaRPr lang="fr-FR" b="1" dirty="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4334" y="2564904"/>
            <a:ext cx="1229994" cy="1534771"/>
          </a:xfrm>
          <a:prstGeom prst="rect">
            <a:avLst/>
          </a:prstGeom>
          <a:noFill/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611559" y="5076473"/>
            <a:ext cx="54891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5 Janvier 1960: Après le décès de son mentor, Mgr GANTIN devient le 1 er Archevêque noir à 38 ans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40695" y="4500409"/>
            <a:ext cx="5460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11 Décembre 1956: l’Abbé GANTIN Bernardin est nommé évêque auxiliaire de Mgr PARISOT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4335" y="4365104"/>
            <a:ext cx="1175876" cy="1534771"/>
          </a:xfrm>
          <a:prstGeom prst="rect">
            <a:avLst/>
          </a:prstGeom>
          <a:noFill/>
        </p:spPr>
      </p:pic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600270" y="5661248"/>
            <a:ext cx="5694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De 1963-1999 : L’élargissement de l’épiscopat local aboutira à l’érection de 7 nouveaux diocèses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050695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/>
      <p:bldP spid="27" grpId="0"/>
      <p:bldP spid="20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7082" y="620689"/>
            <a:ext cx="3351422" cy="144016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79512" y="6324600"/>
            <a:ext cx="884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F7F7F"/>
                </a:solidFill>
                <a:latin typeface="Segoe UI Light"/>
                <a:ea typeface="Segoe UI"/>
                <a:cs typeface="Segoe UI"/>
              </a:rPr>
              <a:t>Présentation des défis de l’Eglise au Bénin par le P. Frédéric HOUNKPONOU, ce 16 Septembre 2016 à la Paroisse Sacré-Cœur, de Dijon</a:t>
            </a:r>
            <a:endParaRPr lang="fr-FR" sz="1200" b="1" dirty="0">
              <a:solidFill>
                <a:srgbClr val="7F7F7F"/>
              </a:solidFill>
              <a:latin typeface="Segoe UI Light"/>
              <a:ea typeface="Segoe UI"/>
              <a:cs typeface="Segoe U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1192396"/>
            <a:ext cx="5289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A travers une brève historique  et quelques statistiques nous présenterons l’Eglise du Bénin</a:t>
            </a:r>
            <a:endParaRPr lang="fr-FR" sz="1600" b="1" spc="-70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-3415" y="632460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-27384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prstClr val="white"/>
                </a:solidFill>
                <a:cs typeface="Arial"/>
              </a:rPr>
              <a:t> </a:t>
            </a:r>
            <a:r>
              <a:rPr lang="fr-FR" sz="2200" b="1" u="sng" dirty="0">
                <a:cs typeface="Arial"/>
              </a:rPr>
              <a:t>Soirée </a:t>
            </a:r>
            <a:r>
              <a:rPr lang="fr-FR" sz="2200" b="1" u="sng" dirty="0" smtClean="0">
                <a:cs typeface="Arial"/>
              </a:rPr>
              <a:t>d’échanges </a:t>
            </a:r>
            <a:r>
              <a:rPr lang="fr-FR" sz="2200" b="1" u="sng" dirty="0">
                <a:cs typeface="Arial"/>
              </a:rPr>
              <a:t>sur les défis de l’Eglise au </a:t>
            </a:r>
            <a:r>
              <a:rPr lang="fr-FR" sz="2200" b="1" u="sng" dirty="0" smtClean="0">
                <a:cs typeface="Arial"/>
              </a:rPr>
              <a:t>Bénin</a:t>
            </a:r>
            <a:endParaRPr lang="fr-FR" sz="1400" i="1" dirty="0"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7522" y="620688"/>
            <a:ext cx="509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Présentation de l’Eglise du Bénin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43" y="513033"/>
            <a:ext cx="460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r"/>
            <a:r>
              <a:rPr lang="fr-FR" sz="3200" dirty="0">
                <a:solidFill>
                  <a:srgbClr val="7F7F7F"/>
                </a:solidFill>
                <a:latin typeface="Segoe UI Semibold"/>
                <a:ea typeface="Segoe UI"/>
                <a:cs typeface="Segoe UI"/>
              </a:rPr>
              <a:t>2</a:t>
            </a:r>
            <a:endParaRPr lang="fr-FR" sz="3200" dirty="0" smtClean="0">
              <a:solidFill>
                <a:srgbClr val="7F7F7F"/>
              </a:solidFill>
              <a:latin typeface="Segoe UI Semibold"/>
              <a:ea typeface="Segoe UI"/>
              <a:cs typeface="Segoe U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6002" y="2060848"/>
            <a:ext cx="5262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/>
            <a:r>
              <a:rPr lang="fr-FR" sz="2000" b="1" dirty="0" smtClean="0">
                <a:solidFill>
                  <a:srgbClr val="606060"/>
                </a:solidFill>
                <a:latin typeface="Segoe UI"/>
                <a:cs typeface="Segoe UI"/>
              </a:rPr>
              <a:t>2-1 Brève histoire de l’Eglise du Bénin </a:t>
            </a:r>
            <a:endParaRPr lang="fr-FR" sz="2000" dirty="0">
              <a:solidFill>
                <a:srgbClr val="606060"/>
              </a:solidFill>
              <a:latin typeface="Segoe UI"/>
              <a:cs typeface="Segoe UI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2060849"/>
            <a:ext cx="2369822" cy="4211890"/>
          </a:xfrm>
          <a:prstGeom prst="rect">
            <a:avLst/>
          </a:prstGeom>
          <a:noFill/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11560" y="3001322"/>
            <a:ext cx="51455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Actuellement, le Bénin c’est: </a:t>
            </a:r>
            <a:endParaRPr lang="fr-FR" sz="1600" b="1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67544" y="25556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/>
              <a:t>Quelques statistiques</a:t>
            </a:r>
            <a:endParaRPr lang="fr-FR" b="1" dirty="0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676619" y="3429000"/>
            <a:ext cx="606257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2 Archidiocèses et 8 </a:t>
            </a:r>
            <a:r>
              <a:rPr lang="fr-FR" sz="1600" b="1" dirty="0" err="1" smtClean="0">
                <a:solidFill>
                  <a:srgbClr val="7F7F7F"/>
                </a:solidFill>
                <a:latin typeface="Segoe UI"/>
                <a:cs typeface="Segoe UI"/>
              </a:rPr>
              <a:t>Diocéses</a:t>
            </a:r>
            <a:endParaRPr lang="fr-FR" sz="1600" b="1" dirty="0" smtClean="0">
              <a:solidFill>
                <a:srgbClr val="7F7F7F"/>
              </a:solidFill>
              <a:latin typeface="Segoe UI"/>
              <a:cs typeface="Segoe U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La religion Catholique : 27,1%,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L’Islam : 24,4%,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La Religion Traditionnelle : 17,3%,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Le Christianisme Céleste : 5,0%,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Les autres Chrétiens 5,3%.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Les Protestants Méthodistes : 3,2%,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7F7F7F"/>
                </a:solidFill>
                <a:latin typeface="Segoe UI"/>
                <a:cs typeface="Segoe UI"/>
              </a:rPr>
              <a:t>Les autres Protestants : 2,2% </a:t>
            </a:r>
          </a:p>
        </p:txBody>
      </p:sp>
    </p:spTree>
    <p:extLst>
      <p:ext uri="{BB962C8B-B14F-4D97-AF65-F5344CB8AC3E}">
        <p14:creationId xmlns:p14="http://schemas.microsoft.com/office/powerpoint/2010/main" val="3696396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5441</TotalTime>
  <Words>2500</Words>
  <Application>Microsoft Office PowerPoint</Application>
  <PresentationFormat>Affichage à l'écran (4:3)</PresentationFormat>
  <Paragraphs>341</Paragraphs>
  <Slides>21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Office Theme</vt:lpstr>
      <vt:lpstr>Les défis actuels de l’Eglise au Bénin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NDI</dc:creator>
  <cp:lastModifiedBy>NDI</cp:lastModifiedBy>
  <cp:revision>182</cp:revision>
  <dcterms:created xsi:type="dcterms:W3CDTF">2015-09-13T15:16:34Z</dcterms:created>
  <dcterms:modified xsi:type="dcterms:W3CDTF">2015-09-19T22:52:54Z</dcterms:modified>
</cp:coreProperties>
</file>