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2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11/03/17</a:t>
            </a:fld>
            <a:endParaRPr lang="en-US"/>
          </a:p>
        </p:txBody>
      </p:sp>
      <p:sp>
        <p:nvSpPr>
          <p:cNvPr id="17" name="Espace réservé du pied de page 16"/>
          <p:cNvSpPr>
            <a:spLocks noGrp="1"/>
          </p:cNvSpPr>
          <p:nvPr>
            <p:ph type="ftr" sz="quarter" idx="11"/>
          </p:nvPr>
        </p:nvSpPr>
        <p:spPr/>
        <p:txBody>
          <a:bodyPr/>
          <a:lstStyle/>
          <a:p>
            <a:endParaRPr kumimoji="0" lang="en-US"/>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11/03/17</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11/03/17</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11/03/17</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kumimoji="0" lang="en-US"/>
          </a:p>
        </p:txBody>
      </p:sp>
      <p:sp>
        <p:nvSpPr>
          <p:cNvPr id="4" name="Espace réservé de la date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11/03/17</a:t>
            </a:fld>
            <a:endParaRPr lang="en-US"/>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11/03/17</a:t>
            </a:fld>
            <a:endParaRPr lang="en-US"/>
          </a:p>
        </p:txBody>
      </p:sp>
      <p:sp>
        <p:nvSpPr>
          <p:cNvPr id="6" name="Espace réservé du pied de page 5"/>
          <p:cNvSpPr>
            <a:spLocks noGrp="1"/>
          </p:cNvSpPr>
          <p:nvPr>
            <p:ph type="ftr" sz="quarter" idx="11"/>
          </p:nvPr>
        </p:nvSpPr>
        <p:spPr/>
        <p:txBody>
          <a:bodyPr/>
          <a:lstStyle/>
          <a:p>
            <a:endParaRPr kumimoji="0" lang="en-US" dirty="0"/>
          </a:p>
        </p:txBody>
      </p:sp>
      <p:sp>
        <p:nvSpPr>
          <p:cNvPr id="7" name="Espace réservé du numéro de diapositive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11/03/17</a:t>
            </a:fld>
            <a:endParaRPr lang="en-US"/>
          </a:p>
        </p:txBody>
      </p:sp>
      <p:sp>
        <p:nvSpPr>
          <p:cNvPr id="8" name="Espace réservé du pied de page 7"/>
          <p:cNvSpPr>
            <a:spLocks noGrp="1"/>
          </p:cNvSpPr>
          <p:nvPr>
            <p:ph type="ftr" sz="quarter" idx="11"/>
          </p:nvPr>
        </p:nvSpPr>
        <p:spPr>
          <a:xfrm>
            <a:off x="304800" y="6409944"/>
            <a:ext cx="3581400" cy="365760"/>
          </a:xfrm>
        </p:spPr>
        <p:txBody>
          <a:bodyPr/>
          <a:lstStyle/>
          <a:p>
            <a:endParaRPr kumimoji="0" lang="en-US"/>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re 22"/>
          <p:cNvSpPr>
            <a:spLocks noGrp="1"/>
          </p:cNvSpPr>
          <p:nvPr>
            <p:ph type="title"/>
          </p:nvPr>
        </p:nvSpPr>
        <p:spPr/>
        <p:txBody>
          <a:bodyPr rtlCol="0" anchor="b" anchorCtr="0"/>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11/03/17</a:t>
            </a:fld>
            <a:endParaRPr lang="en-US"/>
          </a:p>
        </p:txBody>
      </p:sp>
      <p:sp>
        <p:nvSpPr>
          <p:cNvPr id="4" name="Espace réservé du pied de page 3"/>
          <p:cNvSpPr>
            <a:spLocks noGrp="1"/>
          </p:cNvSpPr>
          <p:nvPr>
            <p:ph type="ftr" sz="quarter" idx="11"/>
          </p:nvPr>
        </p:nvSpPr>
        <p:spPr/>
        <p:txBody>
          <a:bodyPr/>
          <a:lstStyle/>
          <a:p>
            <a:endParaRPr kumimoji="0" lang="en-US"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11/03/17</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11/03/17</a:t>
            </a:fld>
            <a:endParaRPr lang="en-US"/>
          </a:p>
        </p:txBody>
      </p:sp>
      <p:sp>
        <p:nvSpPr>
          <p:cNvPr id="6" name="Espace réservé du pied de page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11/03/17</a:t>
            </a:fld>
            <a:endParaRPr lang="en-US" dirty="0"/>
          </a:p>
        </p:txBody>
      </p:sp>
      <p:sp>
        <p:nvSpPr>
          <p:cNvPr id="6" name="Espace réservé du pied de page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11/03/17</a:t>
            </a:fld>
            <a:endParaRPr lang="en-US" sz="1400" dirty="0">
              <a:solidFill>
                <a:srgbClr val="FFFFFF"/>
              </a:solidFill>
            </a:endParaRP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noAutofit/>
          </a:bodyPr>
          <a:lstStyle/>
          <a:p>
            <a:r>
              <a:rPr lang="fr-FR" sz="3200" dirty="0" smtClean="0"/>
              <a:t>Mission universelle </a:t>
            </a:r>
          </a:p>
          <a:p>
            <a:r>
              <a:rPr lang="fr-FR" sz="3200" dirty="0" smtClean="0"/>
              <a:t>Session Échanges</a:t>
            </a:r>
          </a:p>
          <a:p>
            <a:r>
              <a:rPr lang="fr-FR" sz="3200" dirty="0" smtClean="0"/>
              <a:t>LISIEUX 2017</a:t>
            </a:r>
          </a:p>
          <a:p>
            <a:endParaRPr lang="fr-FR" sz="3200" dirty="0" smtClean="0"/>
          </a:p>
          <a:p>
            <a:r>
              <a:rPr lang="fr-FR" sz="2400" i="1" dirty="0" smtClean="0"/>
              <a:t>P. Jean-Marc </a:t>
            </a:r>
            <a:r>
              <a:rPr lang="fr-FR" sz="2400" i="1" dirty="0" err="1" smtClean="0"/>
              <a:t>bocquet</a:t>
            </a:r>
            <a:endParaRPr lang="fr-FR" sz="2400" i="1" dirty="0"/>
          </a:p>
        </p:txBody>
      </p:sp>
      <p:sp>
        <p:nvSpPr>
          <p:cNvPr id="3" name="Titre 2"/>
          <p:cNvSpPr>
            <a:spLocks noGrp="1"/>
          </p:cNvSpPr>
          <p:nvPr>
            <p:ph type="ctrTitle"/>
          </p:nvPr>
        </p:nvSpPr>
        <p:spPr/>
        <p:txBody>
          <a:bodyPr/>
          <a:lstStyle/>
          <a:p>
            <a:r>
              <a:rPr lang="fr-FR" dirty="0"/>
              <a:t>ESSAI   D’EXPLORATION  DE  LA  POLITIQUE  EN  FRANCE. </a:t>
            </a:r>
          </a:p>
        </p:txBody>
      </p:sp>
    </p:spTree>
    <p:extLst>
      <p:ext uri="{BB962C8B-B14F-4D97-AF65-F5344CB8AC3E}">
        <p14:creationId xmlns:p14="http://schemas.microsoft.com/office/powerpoint/2010/main" val="31023261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92500" lnSpcReduction="10000"/>
          </a:bodyPr>
          <a:lstStyle/>
          <a:p>
            <a:r>
              <a:rPr lang="fr-FR" sz="3600" b="1" dirty="0" smtClean="0">
                <a:solidFill>
                  <a:srgbClr val="660066"/>
                </a:solidFill>
              </a:rPr>
              <a:t>Positionnement actuel de l’Église</a:t>
            </a:r>
            <a:endParaRPr lang="fr-FR" sz="3600" b="1" dirty="0">
              <a:solidFill>
                <a:srgbClr val="0000FF"/>
              </a:solidFill>
            </a:endParaRPr>
          </a:p>
          <a:p>
            <a:r>
              <a:rPr lang="fr-FR" dirty="0"/>
              <a:t>Les catholiques deviennent minoritaires. On assiste à un renforcement de la tendance de droite, accrue par les crises qui opposent Chrétiens et Etat libéral (1983, volonté de création d’un grand service public de l’éducation. Mariage pour tous, etc… </a:t>
            </a:r>
            <a:endParaRPr lang="fr-FR" dirty="0" smtClean="0"/>
          </a:p>
          <a:p>
            <a:r>
              <a:rPr lang="fr-FR" dirty="0"/>
              <a:t>Affaiblissement de la tendance « progressiste ». </a:t>
            </a:r>
          </a:p>
          <a:p>
            <a:r>
              <a:rPr lang="fr-FR" dirty="0"/>
              <a:t>Regain de la « Pensée (ou doctrine, ou enseignement) sociale de l’Eglise. CF le document épiscopal « Dans un monde qui change… » : chute des idéologies, confusion des valeurs, déception devant les rêves déchus. </a:t>
            </a:r>
            <a:endParaRPr lang="fr-FR" b="1" dirty="0" smtClean="0">
              <a:solidFill>
                <a:srgbClr val="0000FF"/>
              </a:solidFill>
            </a:endParaRPr>
          </a:p>
          <a:p>
            <a:endParaRPr lang="fr-FR" dirty="0" smtClean="0"/>
          </a:p>
          <a:p>
            <a:endParaRPr lang="fr-FR" b="1" dirty="0" smtClean="0">
              <a:solidFill>
                <a:srgbClr val="0000FF"/>
              </a:solidFill>
            </a:endParaRPr>
          </a:p>
        </p:txBody>
      </p:sp>
    </p:spTree>
    <p:extLst>
      <p:ext uri="{BB962C8B-B14F-4D97-AF65-F5344CB8AC3E}">
        <p14:creationId xmlns:p14="http://schemas.microsoft.com/office/powerpoint/2010/main" val="783600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a:bodyPr>
          <a:lstStyle/>
          <a:p>
            <a:r>
              <a:rPr lang="fr-FR" sz="3600" b="1" dirty="0" smtClean="0">
                <a:solidFill>
                  <a:srgbClr val="660066"/>
                </a:solidFill>
              </a:rPr>
              <a:t>La Pensée Sociale de l’Église</a:t>
            </a:r>
            <a:endParaRPr lang="fr-FR" sz="3600" b="1" dirty="0">
              <a:solidFill>
                <a:srgbClr val="0000FF"/>
              </a:solidFill>
            </a:endParaRPr>
          </a:p>
          <a:p>
            <a:r>
              <a:rPr lang="fr-FR" dirty="0"/>
              <a:t>Elle a été élaborée à partir de la publication de l’Encyclique </a:t>
            </a:r>
            <a:r>
              <a:rPr lang="fr-FR" dirty="0" err="1"/>
              <a:t>Rerum</a:t>
            </a:r>
            <a:r>
              <a:rPr lang="fr-FR" dirty="0"/>
              <a:t> </a:t>
            </a:r>
            <a:r>
              <a:rPr lang="fr-FR" dirty="0" err="1"/>
              <a:t>Novarum</a:t>
            </a:r>
            <a:r>
              <a:rPr lang="fr-FR" dirty="0"/>
              <a:t>, de Léon XIII. (1891). </a:t>
            </a:r>
            <a:endParaRPr lang="fr-FR" dirty="0" smtClean="0"/>
          </a:p>
          <a:p>
            <a:r>
              <a:rPr lang="fr-FR" dirty="0"/>
              <a:t> Elle s’est peu à peu enrichie de la prise en compte des évolutions sociales du XXème siècle (</a:t>
            </a:r>
            <a:r>
              <a:rPr lang="fr-FR" dirty="0" err="1"/>
              <a:t>Quadragesimo</a:t>
            </a:r>
            <a:r>
              <a:rPr lang="fr-FR" dirty="0"/>
              <a:t> </a:t>
            </a:r>
            <a:r>
              <a:rPr lang="fr-FR" dirty="0" err="1"/>
              <a:t>Anno</a:t>
            </a:r>
            <a:r>
              <a:rPr lang="fr-FR" dirty="0"/>
              <a:t>, de Pie XI, </a:t>
            </a:r>
            <a:r>
              <a:rPr lang="fr-FR" dirty="0" err="1"/>
              <a:t>Laudato</a:t>
            </a:r>
            <a:r>
              <a:rPr lang="fr-FR" dirty="0"/>
              <a:t> </a:t>
            </a:r>
            <a:r>
              <a:rPr lang="fr-FR" dirty="0" smtClean="0"/>
              <a:t>si de François.</a:t>
            </a:r>
          </a:p>
          <a:p>
            <a:endParaRPr lang="fr-FR" b="1" dirty="0" smtClean="0">
              <a:solidFill>
                <a:srgbClr val="0000FF"/>
              </a:solidFill>
            </a:endParaRPr>
          </a:p>
        </p:txBody>
      </p:sp>
    </p:spTree>
    <p:extLst>
      <p:ext uri="{BB962C8B-B14F-4D97-AF65-F5344CB8AC3E}">
        <p14:creationId xmlns:p14="http://schemas.microsoft.com/office/powerpoint/2010/main" val="1531670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92500" lnSpcReduction="10000"/>
          </a:bodyPr>
          <a:lstStyle/>
          <a:p>
            <a:r>
              <a:rPr lang="fr-FR" sz="3600" b="1" dirty="0" smtClean="0">
                <a:solidFill>
                  <a:srgbClr val="660066"/>
                </a:solidFill>
              </a:rPr>
              <a:t>La Pensée Sociale de l’Église</a:t>
            </a:r>
            <a:endParaRPr lang="fr-FR" sz="3600" b="1" dirty="0">
              <a:solidFill>
                <a:srgbClr val="0000FF"/>
              </a:solidFill>
            </a:endParaRPr>
          </a:p>
          <a:p>
            <a:r>
              <a:rPr lang="fr-FR" dirty="0"/>
              <a:t>S</a:t>
            </a:r>
            <a:r>
              <a:rPr lang="fr-FR" dirty="0">
                <a:solidFill>
                  <a:srgbClr val="008000"/>
                </a:solidFill>
              </a:rPr>
              <a:t>es fondements s’ordonnent autour des pôles suivants </a:t>
            </a:r>
            <a:r>
              <a:rPr lang="fr-FR" dirty="0"/>
              <a:t>: </a:t>
            </a:r>
            <a:endParaRPr lang="fr-FR" dirty="0" smtClean="0"/>
          </a:p>
          <a:p>
            <a:pPr lvl="1"/>
            <a:r>
              <a:rPr lang="fr-FR" dirty="0">
                <a:solidFill>
                  <a:srgbClr val="000000"/>
                </a:solidFill>
              </a:rPr>
              <a:t>-  </a:t>
            </a:r>
            <a:r>
              <a:rPr lang="fr-FR" b="1" dirty="0">
                <a:solidFill>
                  <a:srgbClr val="000000"/>
                </a:solidFill>
              </a:rPr>
              <a:t>la sollicitude, compassion, perméabilité aux souffrances d’autrui, ouverture à la solidarité</a:t>
            </a:r>
            <a:r>
              <a:rPr lang="fr-FR" dirty="0">
                <a:solidFill>
                  <a:srgbClr val="000000"/>
                </a:solidFill>
              </a:rPr>
              <a:t>. </a:t>
            </a:r>
            <a:endParaRPr lang="fr-FR" dirty="0" smtClean="0">
              <a:solidFill>
                <a:srgbClr val="000000"/>
              </a:solidFill>
            </a:endParaRPr>
          </a:p>
          <a:p>
            <a:pPr lvl="1"/>
            <a:r>
              <a:rPr lang="fr-FR" dirty="0" smtClean="0">
                <a:solidFill>
                  <a:srgbClr val="000000"/>
                </a:solidFill>
              </a:rPr>
              <a:t>- </a:t>
            </a:r>
            <a:r>
              <a:rPr lang="fr-FR" b="1" dirty="0" smtClean="0">
                <a:solidFill>
                  <a:srgbClr val="000000"/>
                </a:solidFill>
              </a:rPr>
              <a:t>la </a:t>
            </a:r>
            <a:r>
              <a:rPr lang="fr-FR" b="1" dirty="0">
                <a:solidFill>
                  <a:srgbClr val="000000"/>
                </a:solidFill>
              </a:rPr>
              <a:t>dignité de la personne humaine. </a:t>
            </a:r>
            <a:endParaRPr lang="fr-FR" b="1" dirty="0" smtClean="0">
              <a:solidFill>
                <a:srgbClr val="000000"/>
              </a:solidFill>
            </a:endParaRPr>
          </a:p>
          <a:p>
            <a:pPr lvl="1"/>
            <a:r>
              <a:rPr lang="fr-FR" dirty="0">
                <a:solidFill>
                  <a:srgbClr val="000000"/>
                </a:solidFill>
              </a:rPr>
              <a:t>-  </a:t>
            </a:r>
            <a:r>
              <a:rPr lang="fr-FR" b="1" dirty="0">
                <a:solidFill>
                  <a:srgbClr val="000000"/>
                </a:solidFill>
              </a:rPr>
              <a:t>Tout l’homme et tous les hommes</a:t>
            </a:r>
            <a:r>
              <a:rPr lang="fr-FR" dirty="0">
                <a:solidFill>
                  <a:srgbClr val="000000"/>
                </a:solidFill>
              </a:rPr>
              <a:t>. Développement équilibré entre les nations, pas seulement matériel, permettant le respect et l’épanouissement de toutes les potentialités de chacun. </a:t>
            </a:r>
            <a:endParaRPr lang="fr-FR" dirty="0" smtClean="0">
              <a:solidFill>
                <a:srgbClr val="000000"/>
              </a:solidFill>
            </a:endParaRPr>
          </a:p>
          <a:p>
            <a:pPr lvl="1"/>
            <a:r>
              <a:rPr lang="fr-FR" dirty="0">
                <a:solidFill>
                  <a:srgbClr val="000000"/>
                </a:solidFill>
              </a:rPr>
              <a:t>- </a:t>
            </a:r>
            <a:r>
              <a:rPr lang="fr-FR" b="1" dirty="0">
                <a:solidFill>
                  <a:srgbClr val="000000"/>
                </a:solidFill>
              </a:rPr>
              <a:t> la destination universelle des biens</a:t>
            </a:r>
            <a:r>
              <a:rPr lang="fr-FR" dirty="0">
                <a:solidFill>
                  <a:srgbClr val="000000"/>
                </a:solidFill>
              </a:rPr>
              <a:t>, chacun a droit à sa part des biens produits  ou recueillis. </a:t>
            </a:r>
            <a:endParaRPr lang="fr-FR" dirty="0" smtClean="0">
              <a:solidFill>
                <a:srgbClr val="000000"/>
              </a:solidFill>
            </a:endParaRPr>
          </a:p>
          <a:p>
            <a:pPr lvl="1"/>
            <a:r>
              <a:rPr lang="fr-FR" dirty="0">
                <a:solidFill>
                  <a:srgbClr val="000000"/>
                </a:solidFill>
              </a:rPr>
              <a:t>- </a:t>
            </a:r>
            <a:r>
              <a:rPr lang="fr-FR" b="1" dirty="0">
                <a:solidFill>
                  <a:srgbClr val="000000"/>
                </a:solidFill>
              </a:rPr>
              <a:t> le bien commun</a:t>
            </a:r>
            <a:r>
              <a:rPr lang="fr-FR" dirty="0">
                <a:solidFill>
                  <a:srgbClr val="000000"/>
                </a:solidFill>
              </a:rPr>
              <a:t> : ensemble des conditions sociales qui permettent à toutes les personnes et à tous les groupes qui constituent la société d’accéder à leur propre accomplissement le plus positif. </a:t>
            </a:r>
            <a:endParaRPr lang="fr-FR" b="1" dirty="0" smtClean="0">
              <a:solidFill>
                <a:srgbClr val="000000"/>
              </a:solidFill>
            </a:endParaRPr>
          </a:p>
        </p:txBody>
      </p:sp>
    </p:spTree>
    <p:extLst>
      <p:ext uri="{BB962C8B-B14F-4D97-AF65-F5344CB8AC3E}">
        <p14:creationId xmlns:p14="http://schemas.microsoft.com/office/powerpoint/2010/main" val="16026080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92500" lnSpcReduction="20000"/>
          </a:bodyPr>
          <a:lstStyle/>
          <a:p>
            <a:r>
              <a:rPr lang="fr-FR" sz="3600" b="1" dirty="0" smtClean="0">
                <a:solidFill>
                  <a:srgbClr val="660066"/>
                </a:solidFill>
              </a:rPr>
              <a:t>La Pensée Sociale de l’Église</a:t>
            </a:r>
            <a:endParaRPr lang="fr-FR" sz="3600" b="1" dirty="0">
              <a:solidFill>
                <a:srgbClr val="0000FF"/>
              </a:solidFill>
            </a:endParaRPr>
          </a:p>
          <a:p>
            <a:r>
              <a:rPr lang="fr-FR" dirty="0">
                <a:solidFill>
                  <a:srgbClr val="008000"/>
                </a:solidFill>
              </a:rPr>
              <a:t>Ses fondements s’ordonnent autour des pôles suivants</a:t>
            </a:r>
            <a:r>
              <a:rPr lang="fr-FR" dirty="0"/>
              <a:t> : </a:t>
            </a:r>
            <a:endParaRPr lang="fr-FR" dirty="0" smtClean="0"/>
          </a:p>
          <a:p>
            <a:pPr lvl="1"/>
            <a:r>
              <a:rPr lang="fr-FR" dirty="0">
                <a:solidFill>
                  <a:srgbClr val="000000"/>
                </a:solidFill>
              </a:rPr>
              <a:t>-  </a:t>
            </a:r>
            <a:r>
              <a:rPr lang="fr-FR" b="1" dirty="0">
                <a:solidFill>
                  <a:srgbClr val="000000"/>
                </a:solidFill>
              </a:rPr>
              <a:t>le choix prioritaire pour les pauvres</a:t>
            </a:r>
            <a:r>
              <a:rPr lang="fr-FR" dirty="0">
                <a:solidFill>
                  <a:srgbClr val="000000"/>
                </a:solidFill>
              </a:rPr>
              <a:t> : regarder l’ensemble de la société à partir du point de vue des plus faibles, des pauvres, des mal lotis. </a:t>
            </a:r>
            <a:endParaRPr lang="fr-FR" dirty="0" smtClean="0">
              <a:solidFill>
                <a:srgbClr val="000000"/>
              </a:solidFill>
            </a:endParaRPr>
          </a:p>
          <a:p>
            <a:pPr lvl="1"/>
            <a:r>
              <a:rPr lang="fr-FR" dirty="0">
                <a:solidFill>
                  <a:srgbClr val="000000"/>
                </a:solidFill>
              </a:rPr>
              <a:t>-  </a:t>
            </a:r>
            <a:r>
              <a:rPr lang="fr-FR" b="1" dirty="0">
                <a:solidFill>
                  <a:srgbClr val="000000"/>
                </a:solidFill>
              </a:rPr>
              <a:t>La nécessité de l’analyse</a:t>
            </a:r>
            <a:r>
              <a:rPr lang="fr-FR" dirty="0">
                <a:solidFill>
                  <a:srgbClr val="000000"/>
                </a:solidFill>
              </a:rPr>
              <a:t> : agir en fonction de la meilleure connaissance des mécanismes économiques, politiques, sociaux  et éthiques, afin de poser les actes les plus pertinents possible. </a:t>
            </a:r>
            <a:endParaRPr lang="fr-FR" dirty="0" smtClean="0">
              <a:solidFill>
                <a:srgbClr val="000000"/>
              </a:solidFill>
            </a:endParaRPr>
          </a:p>
          <a:p>
            <a:pPr lvl="1"/>
            <a:r>
              <a:rPr lang="fr-FR" dirty="0">
                <a:solidFill>
                  <a:srgbClr val="000000"/>
                </a:solidFill>
              </a:rPr>
              <a:t>-  </a:t>
            </a:r>
            <a:r>
              <a:rPr lang="fr-FR" b="1" dirty="0">
                <a:solidFill>
                  <a:srgbClr val="000000"/>
                </a:solidFill>
              </a:rPr>
              <a:t>le travail </a:t>
            </a:r>
            <a:r>
              <a:rPr lang="fr-FR" dirty="0">
                <a:solidFill>
                  <a:srgbClr val="000000"/>
                </a:solidFill>
              </a:rPr>
              <a:t>: le pratiquer de manière à ce qu’il contribue à l’édification d’un monde plus humain pour tous</a:t>
            </a:r>
            <a:r>
              <a:rPr lang="fr-FR" dirty="0" smtClean="0">
                <a:solidFill>
                  <a:srgbClr val="000000"/>
                </a:solidFill>
              </a:rPr>
              <a:t>. </a:t>
            </a:r>
            <a:r>
              <a:rPr lang="fr-FR" dirty="0">
                <a:solidFill>
                  <a:srgbClr val="000000"/>
                </a:solidFill>
              </a:rPr>
              <a:t>Sans réduire en esclavage celles et ceux qui s’y livrent. </a:t>
            </a:r>
            <a:endParaRPr lang="fr-FR" dirty="0" smtClean="0">
              <a:solidFill>
                <a:srgbClr val="000000"/>
              </a:solidFill>
            </a:endParaRPr>
          </a:p>
          <a:p>
            <a:pPr lvl="1"/>
            <a:r>
              <a:rPr lang="fr-FR" dirty="0">
                <a:solidFill>
                  <a:srgbClr val="000000"/>
                </a:solidFill>
              </a:rPr>
              <a:t>-  </a:t>
            </a:r>
            <a:r>
              <a:rPr lang="fr-FR" b="1" dirty="0">
                <a:solidFill>
                  <a:srgbClr val="000000"/>
                </a:solidFill>
              </a:rPr>
              <a:t>le marché et ses limites</a:t>
            </a:r>
            <a:r>
              <a:rPr lang="fr-FR" dirty="0">
                <a:solidFill>
                  <a:srgbClr val="000000"/>
                </a:solidFill>
              </a:rPr>
              <a:t>. Reconnaissance critique de l’efficacité de l’économie de marché. Mais il se heurte à des incapacités : préservation des biens publics (environnement, sols et eau, beauté des paysages, sécurité des citoyens, services à caractère universel (poste, eau potable…) </a:t>
            </a:r>
            <a:endParaRPr lang="fr-FR" dirty="0" smtClean="0">
              <a:solidFill>
                <a:srgbClr val="000000"/>
              </a:solidFill>
            </a:endParaRPr>
          </a:p>
          <a:p>
            <a:pPr lvl="1"/>
            <a:endParaRPr lang="fr-FR" dirty="0" smtClean="0"/>
          </a:p>
        </p:txBody>
      </p:sp>
    </p:spTree>
    <p:extLst>
      <p:ext uri="{BB962C8B-B14F-4D97-AF65-F5344CB8AC3E}">
        <p14:creationId xmlns:p14="http://schemas.microsoft.com/office/powerpoint/2010/main" val="2369128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85000" lnSpcReduction="10000"/>
          </a:bodyPr>
          <a:lstStyle/>
          <a:p>
            <a:r>
              <a:rPr lang="fr-FR" sz="3600" b="1" dirty="0" smtClean="0">
                <a:solidFill>
                  <a:srgbClr val="660066"/>
                </a:solidFill>
              </a:rPr>
              <a:t>La Pensée Sociale de l’Église</a:t>
            </a:r>
            <a:endParaRPr lang="fr-FR" sz="3600" b="1" dirty="0">
              <a:solidFill>
                <a:srgbClr val="0000FF"/>
              </a:solidFill>
            </a:endParaRPr>
          </a:p>
          <a:p>
            <a:r>
              <a:rPr lang="fr-FR" dirty="0">
                <a:solidFill>
                  <a:srgbClr val="008000"/>
                </a:solidFill>
              </a:rPr>
              <a:t>Ses fondements s’ordonnent autour des pôles suivants</a:t>
            </a:r>
            <a:r>
              <a:rPr lang="fr-FR" dirty="0"/>
              <a:t> : </a:t>
            </a:r>
            <a:endParaRPr lang="fr-FR" dirty="0" smtClean="0"/>
          </a:p>
          <a:p>
            <a:r>
              <a:rPr lang="fr-FR" dirty="0"/>
              <a:t>-  </a:t>
            </a:r>
            <a:r>
              <a:rPr lang="fr-FR" b="1" dirty="0"/>
              <a:t>Rôle de l’Etat</a:t>
            </a:r>
            <a:r>
              <a:rPr lang="fr-FR" dirty="0"/>
              <a:t> : assurer un accès équitable pour tous aux services publics, garantie de la dignité humaine et des droits humains. Détermination d’une autorité publique à compétence universelle, qui ait la capacité d’assurer le paix mondiale et la justice dans les rapports internationaux. </a:t>
            </a:r>
            <a:endParaRPr lang="fr-FR" dirty="0" smtClean="0"/>
          </a:p>
          <a:p>
            <a:r>
              <a:rPr lang="fr-FR" dirty="0"/>
              <a:t>-  </a:t>
            </a:r>
            <a:r>
              <a:rPr lang="fr-FR" b="1" dirty="0"/>
              <a:t>la subsidiarité</a:t>
            </a:r>
            <a:r>
              <a:rPr lang="fr-FR" dirty="0"/>
              <a:t> : liberté, autonomie et responsabilité	 des corps intermédiaires, de la famille aux associations  et  aux instances privées internationales (confédérations syndicales internationales…) afin d’assurer les réponses les plus proches et adaptées aux questions d’organisation sociale qui se posent.		 </a:t>
            </a:r>
            <a:endParaRPr lang="fr-FR" dirty="0" smtClean="0"/>
          </a:p>
          <a:p>
            <a:pPr lvl="1"/>
            <a:endParaRPr lang="fr-FR" dirty="0" smtClean="0"/>
          </a:p>
        </p:txBody>
      </p:sp>
    </p:spTree>
    <p:extLst>
      <p:ext uri="{BB962C8B-B14F-4D97-AF65-F5344CB8AC3E}">
        <p14:creationId xmlns:p14="http://schemas.microsoft.com/office/powerpoint/2010/main" val="3744732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85000" lnSpcReduction="20000"/>
          </a:bodyPr>
          <a:lstStyle/>
          <a:p>
            <a:r>
              <a:rPr lang="fr-FR" sz="3600" b="1" dirty="0" smtClean="0">
                <a:solidFill>
                  <a:srgbClr val="660066"/>
                </a:solidFill>
              </a:rPr>
              <a:t>La Pensée Sociale de l’Église</a:t>
            </a:r>
            <a:endParaRPr lang="fr-FR" sz="3600" b="1" dirty="0">
              <a:solidFill>
                <a:srgbClr val="0000FF"/>
              </a:solidFill>
            </a:endParaRPr>
          </a:p>
          <a:p>
            <a:r>
              <a:rPr lang="fr-FR" dirty="0">
                <a:solidFill>
                  <a:srgbClr val="008000"/>
                </a:solidFill>
              </a:rPr>
              <a:t>Ses fondements s’ordonnent autour des pôles suivants</a:t>
            </a:r>
            <a:r>
              <a:rPr lang="fr-FR" dirty="0"/>
              <a:t> : </a:t>
            </a:r>
            <a:endParaRPr lang="fr-FR" dirty="0" smtClean="0"/>
          </a:p>
          <a:p>
            <a:r>
              <a:rPr lang="fr-FR" dirty="0"/>
              <a:t>-  </a:t>
            </a:r>
            <a:r>
              <a:rPr lang="fr-FR" b="1" dirty="0"/>
              <a:t>mondialisation et interdépendance</a:t>
            </a:r>
            <a:r>
              <a:rPr lang="fr-FR" dirty="0"/>
              <a:t> : responsabilité réciproque de tous les acteurs à l’égard des groupes divers qui se partagent la terre et toutes ses capacités, économiques, sociales et culturelles</a:t>
            </a:r>
            <a:r>
              <a:rPr lang="fr-FR" dirty="0" smtClean="0"/>
              <a:t>.</a:t>
            </a:r>
          </a:p>
          <a:p>
            <a:r>
              <a:rPr lang="fr-FR" b="1" dirty="0"/>
              <a:t>-  vérité, justice, solidarité et liberté</a:t>
            </a:r>
            <a:r>
              <a:rPr lang="fr-FR" dirty="0"/>
              <a:t> : (</a:t>
            </a:r>
            <a:r>
              <a:rPr lang="fr-FR" dirty="0" err="1"/>
              <a:t>Pacem</a:t>
            </a:r>
            <a:r>
              <a:rPr lang="fr-FR" dirty="0"/>
              <a:t> in Terris)</a:t>
            </a:r>
            <a:r>
              <a:rPr lang="fr-FR" dirty="0" smtClean="0"/>
              <a:t>.</a:t>
            </a:r>
            <a:r>
              <a:rPr lang="fr-FR" dirty="0"/>
              <a:t>	</a:t>
            </a:r>
            <a:endParaRPr lang="fr-FR" dirty="0" smtClean="0"/>
          </a:p>
          <a:p>
            <a:r>
              <a:rPr lang="fr-FR" b="1" dirty="0"/>
              <a:t>-  dialogue </a:t>
            </a:r>
            <a:r>
              <a:rPr lang="fr-FR" b="1" dirty="0" err="1"/>
              <a:t>interconvictionnel</a:t>
            </a:r>
            <a:r>
              <a:rPr lang="fr-FR" b="1" dirty="0"/>
              <a:t> </a:t>
            </a:r>
            <a:r>
              <a:rPr lang="fr-FR" dirty="0"/>
              <a:t>et œcuménisme  (Assise) : reconnaissance de la volonté de Dieu, sainement discernée,  comme vecteur d’unité pour </a:t>
            </a:r>
            <a:r>
              <a:rPr lang="fr-FR" dirty="0" smtClean="0"/>
              <a:t>l’humanité</a:t>
            </a:r>
          </a:p>
          <a:p>
            <a:r>
              <a:rPr lang="fr-FR" dirty="0" smtClean="0"/>
              <a:t>- </a:t>
            </a:r>
            <a:r>
              <a:rPr lang="fr-FR" b="1" dirty="0" smtClean="0"/>
              <a:t>l’écologie </a:t>
            </a:r>
            <a:r>
              <a:rPr lang="fr-FR" dirty="0"/>
              <a:t>et le respect de la Création, sous l’impulsion du pape François (</a:t>
            </a:r>
            <a:r>
              <a:rPr lang="fr-FR" dirty="0" err="1"/>
              <a:t>Laudato</a:t>
            </a:r>
            <a:r>
              <a:rPr lang="fr-FR" dirty="0"/>
              <a:t> Si	, </a:t>
            </a:r>
            <a:r>
              <a:rPr lang="fr-FR" dirty="0" err="1"/>
              <a:t>Evangelii</a:t>
            </a:r>
            <a:r>
              <a:rPr lang="fr-FR" dirty="0"/>
              <a:t> </a:t>
            </a:r>
            <a:r>
              <a:rPr lang="fr-FR" dirty="0" err="1"/>
              <a:t>Gaudium</a:t>
            </a:r>
            <a:r>
              <a:rPr lang="fr-FR" dirty="0"/>
              <a:t>). </a:t>
            </a:r>
            <a:endParaRPr lang="fr-FR" dirty="0" smtClean="0"/>
          </a:p>
          <a:p>
            <a:r>
              <a:rPr lang="fr-FR" b="1" dirty="0"/>
              <a:t>Les 4 </a:t>
            </a:r>
            <a:r>
              <a:rPr lang="fr-FR" b="1" dirty="0" err="1"/>
              <a:t>T</a:t>
            </a:r>
            <a:r>
              <a:rPr lang="fr-FR" dirty="0"/>
              <a:t> : toit, terre, travail, temps. </a:t>
            </a:r>
            <a:endParaRPr lang="fr-FR" dirty="0" smtClean="0"/>
          </a:p>
        </p:txBody>
      </p:sp>
    </p:spTree>
    <p:extLst>
      <p:ext uri="{BB962C8B-B14F-4D97-AF65-F5344CB8AC3E}">
        <p14:creationId xmlns:p14="http://schemas.microsoft.com/office/powerpoint/2010/main" val="1133678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92500" lnSpcReduction="20000"/>
          </a:bodyPr>
          <a:lstStyle/>
          <a:p>
            <a:r>
              <a:rPr lang="fr-FR" sz="3600" b="1" dirty="0" smtClean="0">
                <a:solidFill>
                  <a:srgbClr val="660066"/>
                </a:solidFill>
              </a:rPr>
              <a:t>Aujourd’hui, l’Église</a:t>
            </a:r>
            <a:endParaRPr lang="fr-FR" sz="3600" b="1" dirty="0">
              <a:solidFill>
                <a:srgbClr val="0000FF"/>
              </a:solidFill>
            </a:endParaRPr>
          </a:p>
          <a:p>
            <a:r>
              <a:rPr lang="fr-FR" dirty="0"/>
              <a:t>L’Eglise a renoncé à conquérir le pouvoir</a:t>
            </a:r>
            <a:r>
              <a:rPr lang="fr-FR" dirty="0" smtClean="0"/>
              <a:t>.</a:t>
            </a:r>
          </a:p>
          <a:p>
            <a:r>
              <a:rPr lang="fr-FR" dirty="0" smtClean="0"/>
              <a:t> </a:t>
            </a:r>
            <a:r>
              <a:rPr lang="fr-FR" dirty="0"/>
              <a:t>Elle se veut éclaireuse, « service </a:t>
            </a:r>
            <a:r>
              <a:rPr lang="fr-FR" dirty="0" smtClean="0"/>
              <a:t>public </a:t>
            </a:r>
            <a:r>
              <a:rPr lang="fr-FR" dirty="0"/>
              <a:t>de la relation, de la dignité et du sens ». </a:t>
            </a:r>
            <a:endParaRPr lang="fr-FR" dirty="0" smtClean="0"/>
          </a:p>
          <a:p>
            <a:r>
              <a:rPr lang="fr-FR" dirty="0" smtClean="0"/>
              <a:t> </a:t>
            </a:r>
            <a:r>
              <a:rPr lang="fr-FR" dirty="0"/>
              <a:t>Rôle parfois mal compris (« L’Eglise excommuniée », X. de </a:t>
            </a:r>
            <a:r>
              <a:rPr lang="fr-FR" dirty="0" err="1"/>
              <a:t>Chalendar</a:t>
            </a:r>
            <a:r>
              <a:rPr lang="fr-FR" dirty="0"/>
              <a:t>).  </a:t>
            </a:r>
            <a:endParaRPr lang="fr-FR" dirty="0" smtClean="0"/>
          </a:p>
          <a:p>
            <a:r>
              <a:rPr lang="fr-FR" dirty="0" smtClean="0"/>
              <a:t>Globalement</a:t>
            </a:r>
            <a:r>
              <a:rPr lang="fr-FR" dirty="0"/>
              <a:t>, les catholiques sont plutôt conservateurs, en particulier devant l’évolution pratique et légale des mœurs</a:t>
            </a:r>
            <a:r>
              <a:rPr lang="fr-FR" dirty="0" smtClean="0"/>
              <a:t>.</a:t>
            </a:r>
          </a:p>
          <a:p>
            <a:r>
              <a:rPr lang="fr-FR" dirty="0" smtClean="0"/>
              <a:t> </a:t>
            </a:r>
            <a:r>
              <a:rPr lang="fr-FR" dirty="0"/>
              <a:t>Ils peuvent être innovants en économie (Monde agricole). </a:t>
            </a:r>
            <a:endParaRPr lang="fr-FR" dirty="0" smtClean="0"/>
          </a:p>
          <a:p>
            <a:pPr marL="0" indent="0">
              <a:buNone/>
            </a:pPr>
            <a:r>
              <a:rPr lang="fr-FR" dirty="0"/>
              <a:t>		 </a:t>
            </a:r>
            <a:endParaRPr lang="fr-FR" dirty="0" smtClean="0"/>
          </a:p>
        </p:txBody>
      </p:sp>
    </p:spTree>
    <p:extLst>
      <p:ext uri="{BB962C8B-B14F-4D97-AF65-F5344CB8AC3E}">
        <p14:creationId xmlns:p14="http://schemas.microsoft.com/office/powerpoint/2010/main" val="1997035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85000" lnSpcReduction="10000"/>
          </a:bodyPr>
          <a:lstStyle/>
          <a:p>
            <a:r>
              <a:rPr lang="fr-FR" sz="3600" b="1" dirty="0" smtClean="0">
                <a:solidFill>
                  <a:srgbClr val="660066"/>
                </a:solidFill>
              </a:rPr>
              <a:t>Aujourd’hui, l’Église</a:t>
            </a:r>
            <a:endParaRPr lang="fr-FR" sz="3600" b="1" dirty="0" smtClean="0">
              <a:solidFill>
                <a:srgbClr val="0000FF"/>
              </a:solidFill>
            </a:endParaRPr>
          </a:p>
          <a:p>
            <a:r>
              <a:rPr lang="fr-FR" dirty="0"/>
              <a:t>-  l’homme est premier. </a:t>
            </a:r>
            <a:endParaRPr lang="fr-FR" dirty="0" smtClean="0"/>
          </a:p>
          <a:p>
            <a:r>
              <a:rPr lang="fr-FR" dirty="0" smtClean="0"/>
              <a:t>- vision </a:t>
            </a:r>
            <a:r>
              <a:rPr lang="fr-FR" dirty="0"/>
              <a:t>universelle (défense des migrants et des réfugiés) </a:t>
            </a:r>
            <a:endParaRPr lang="fr-FR" dirty="0" smtClean="0"/>
          </a:p>
          <a:p>
            <a:r>
              <a:rPr lang="fr-FR" dirty="0"/>
              <a:t>-  prise en compte des groupes ou personnes menacées : précaires, étrangers, décrocheurs…..)</a:t>
            </a:r>
            <a:r>
              <a:rPr lang="fr-FR" dirty="0" smtClean="0"/>
              <a:t>.</a:t>
            </a:r>
          </a:p>
          <a:p>
            <a:r>
              <a:rPr lang="fr-FR" dirty="0" smtClean="0"/>
              <a:t>Souci </a:t>
            </a:r>
            <a:r>
              <a:rPr lang="fr-FR" dirty="0"/>
              <a:t>de la justice sociale et du caritatif et de l’humanitaire. </a:t>
            </a:r>
            <a:endParaRPr lang="fr-FR" dirty="0" smtClean="0"/>
          </a:p>
          <a:p>
            <a:r>
              <a:rPr lang="fr-FR" dirty="0"/>
              <a:t>-  Respect de la Création (écologie) et de la vie (réserve face à l’IVG</a:t>
            </a:r>
            <a:r>
              <a:rPr lang="fr-FR" dirty="0" smtClean="0"/>
              <a:t>.)</a:t>
            </a:r>
          </a:p>
          <a:p>
            <a:r>
              <a:rPr lang="fr-FR" dirty="0"/>
              <a:t>-  relativisation de l’accumulation des biens. </a:t>
            </a:r>
            <a:endParaRPr lang="fr-FR" dirty="0" smtClean="0"/>
          </a:p>
          <a:p>
            <a:r>
              <a:rPr lang="fr-FR" dirty="0"/>
              <a:t>-  démocratie participative. </a:t>
            </a:r>
            <a:endParaRPr lang="fr-FR" dirty="0" smtClean="0"/>
          </a:p>
          <a:p>
            <a:r>
              <a:rPr lang="fr-FR" dirty="0"/>
              <a:t>-  conscience d’un au-delà du politique (valeurs, conscience, probité…) </a:t>
            </a:r>
            <a:r>
              <a:rPr lang="fr-FR" dirty="0" smtClean="0"/>
              <a:t> </a:t>
            </a:r>
            <a:r>
              <a:rPr lang="fr-FR" dirty="0"/>
              <a:t>		 </a:t>
            </a:r>
            <a:endParaRPr lang="fr-FR" dirty="0" smtClean="0"/>
          </a:p>
        </p:txBody>
      </p:sp>
    </p:spTree>
    <p:extLst>
      <p:ext uri="{BB962C8B-B14F-4D97-AF65-F5344CB8AC3E}">
        <p14:creationId xmlns:p14="http://schemas.microsoft.com/office/powerpoint/2010/main" val="1665434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a:bodyPr>
          <a:lstStyle/>
          <a:p>
            <a:r>
              <a:rPr lang="fr-FR" sz="3600" b="1" dirty="0" smtClean="0">
                <a:solidFill>
                  <a:srgbClr val="660066"/>
                </a:solidFill>
              </a:rPr>
              <a:t>Aujourd’hui, l’Église</a:t>
            </a:r>
            <a:endParaRPr lang="fr-FR" sz="3600" b="1" dirty="0" smtClean="0">
              <a:solidFill>
                <a:srgbClr val="0000FF"/>
              </a:solidFill>
            </a:endParaRPr>
          </a:p>
          <a:p>
            <a:r>
              <a:rPr lang="fr-FR" dirty="0"/>
              <a:t>L’Eglise subit des chocs de la part de forces idéologiques puissantes : </a:t>
            </a:r>
            <a:endParaRPr lang="fr-FR" dirty="0" smtClean="0"/>
          </a:p>
          <a:p>
            <a:pPr lvl="1"/>
            <a:r>
              <a:rPr lang="fr-FR" b="1" dirty="0" smtClean="0">
                <a:solidFill>
                  <a:srgbClr val="FF0000"/>
                </a:solidFill>
              </a:rPr>
              <a:t> </a:t>
            </a:r>
            <a:r>
              <a:rPr lang="fr-FR" b="1" dirty="0">
                <a:solidFill>
                  <a:srgbClr val="FF0000"/>
                </a:solidFill>
              </a:rPr>
              <a:t>-  libéraux individualistes (références morales). </a:t>
            </a:r>
            <a:endParaRPr lang="fr-FR" b="1" dirty="0" smtClean="0">
              <a:solidFill>
                <a:srgbClr val="FF0000"/>
              </a:solidFill>
            </a:endParaRPr>
          </a:p>
          <a:p>
            <a:pPr lvl="1"/>
            <a:r>
              <a:rPr lang="fr-FR" b="1" dirty="0">
                <a:solidFill>
                  <a:srgbClr val="FF0000"/>
                </a:solidFill>
              </a:rPr>
              <a:t>-  laïcistes (Fr. </a:t>
            </a:r>
            <a:r>
              <a:rPr lang="fr-FR" b="1" dirty="0" err="1">
                <a:solidFill>
                  <a:srgbClr val="FF0000"/>
                </a:solidFill>
              </a:rPr>
              <a:t>Peillon</a:t>
            </a:r>
            <a:r>
              <a:rPr lang="fr-FR" b="1" dirty="0">
                <a:solidFill>
                  <a:srgbClr val="FF0000"/>
                </a:solidFill>
              </a:rPr>
              <a:t>) : Volonté d’exclure les chrétiens du champ public, affaire privée, refus des signes et attitudes exprimant l’adhésion à une religion. </a:t>
            </a:r>
            <a:endParaRPr lang="fr-FR" b="1" dirty="0" smtClean="0">
              <a:solidFill>
                <a:srgbClr val="FF0000"/>
              </a:solidFill>
            </a:endParaRPr>
          </a:p>
          <a:p>
            <a:pPr lvl="1"/>
            <a:r>
              <a:rPr lang="fr-FR" b="1" dirty="0">
                <a:solidFill>
                  <a:srgbClr val="FF0000"/>
                </a:solidFill>
              </a:rPr>
              <a:t>-  autoritaires (principes en désaccord avec l’Evangile)</a:t>
            </a:r>
            <a:r>
              <a:rPr lang="fr-FR" dirty="0"/>
              <a:t> . </a:t>
            </a:r>
            <a:endParaRPr lang="fr-FR" dirty="0" smtClean="0"/>
          </a:p>
          <a:p>
            <a:pPr lvl="1"/>
            <a:endParaRPr lang="fr-FR" dirty="0" smtClean="0"/>
          </a:p>
        </p:txBody>
      </p:sp>
    </p:spTree>
    <p:extLst>
      <p:ext uri="{BB962C8B-B14F-4D97-AF65-F5344CB8AC3E}">
        <p14:creationId xmlns:p14="http://schemas.microsoft.com/office/powerpoint/2010/main" val="1304406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t>ESSAI   D’EXPLORATION  DE  LA  POLITIQUE  EN  FRANCE. </a:t>
            </a:r>
          </a:p>
        </p:txBody>
      </p:sp>
      <p:sp>
        <p:nvSpPr>
          <p:cNvPr id="3" name="Espace réservé du contenu 2"/>
          <p:cNvSpPr>
            <a:spLocks noGrp="1"/>
          </p:cNvSpPr>
          <p:nvPr>
            <p:ph sz="quarter" idx="1"/>
          </p:nvPr>
        </p:nvSpPr>
        <p:spPr/>
        <p:txBody>
          <a:bodyPr/>
          <a:lstStyle/>
          <a:p>
            <a:r>
              <a:rPr lang="fr-FR" dirty="0"/>
              <a:t>La vie politique en France est marquée par une grande complexité : dans l’Histoire, et dans l’actualité. </a:t>
            </a:r>
            <a:endParaRPr lang="fr-FR" dirty="0" smtClean="0"/>
          </a:p>
          <a:p>
            <a:r>
              <a:rPr lang="fr-FR" dirty="0" smtClean="0"/>
              <a:t>Elle </a:t>
            </a:r>
            <a:r>
              <a:rPr lang="fr-FR" dirty="0"/>
              <a:t>est en cela originale et échappe aux critères habituellement valides pour d’autres pays. </a:t>
            </a:r>
            <a:endParaRPr lang="fr-FR" dirty="0" smtClean="0"/>
          </a:p>
          <a:p>
            <a:r>
              <a:rPr lang="fr-FR" dirty="0"/>
              <a:t>Par ex., la laïcité, concept spécifique à la France, intraduisible dans la plupart des langues</a:t>
            </a:r>
            <a:r>
              <a:rPr lang="fr-FR" dirty="0" smtClean="0"/>
              <a:t>.</a:t>
            </a:r>
            <a:endParaRPr lang="fr-FR" dirty="0"/>
          </a:p>
        </p:txBody>
      </p:sp>
    </p:spTree>
    <p:extLst>
      <p:ext uri="{BB962C8B-B14F-4D97-AF65-F5344CB8AC3E}">
        <p14:creationId xmlns:p14="http://schemas.microsoft.com/office/powerpoint/2010/main" val="2345306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85000" lnSpcReduction="20000"/>
          </a:bodyPr>
          <a:lstStyle/>
          <a:p>
            <a:r>
              <a:rPr lang="fr-FR" sz="3300" b="1" dirty="0" smtClean="0">
                <a:solidFill>
                  <a:srgbClr val="FF0000"/>
                </a:solidFill>
              </a:rPr>
              <a:t>Evolution </a:t>
            </a:r>
            <a:r>
              <a:rPr lang="fr-FR" sz="3300" b="1" dirty="0">
                <a:solidFill>
                  <a:srgbClr val="FF0000"/>
                </a:solidFill>
              </a:rPr>
              <a:t>historique. </a:t>
            </a:r>
            <a:endParaRPr lang="fr-FR" sz="3300" b="1" dirty="0" smtClean="0">
              <a:solidFill>
                <a:srgbClr val="FF0000"/>
              </a:solidFill>
            </a:endParaRPr>
          </a:p>
          <a:p>
            <a:r>
              <a:rPr lang="fr-FR" dirty="0"/>
              <a:t>L’ « Histoire de France », le « récit national » est en fait l’histoire de l’accroissement du domaine royal qui s’est constitué progressivement depuis Hugues Capet, qui parlait germanique (sacré roi en 987). </a:t>
            </a:r>
            <a:endParaRPr lang="fr-FR" dirty="0" smtClean="0"/>
          </a:p>
          <a:p>
            <a:r>
              <a:rPr lang="fr-FR" dirty="0" smtClean="0"/>
              <a:t>Le </a:t>
            </a:r>
            <a:r>
              <a:rPr lang="fr-FR" dirty="0"/>
              <a:t>pouvoir politique était alors sacralisé, intimement lié à la puissance religieuse (sacre de Charlemagne, en 800). « Tout pouvoir vient de Dieu ». Le « Droit divin » s’impose jusqu’en 1789. </a:t>
            </a:r>
            <a:endParaRPr lang="fr-FR" dirty="0" smtClean="0"/>
          </a:p>
          <a:p>
            <a:r>
              <a:rPr lang="fr-FR" dirty="0" smtClean="0"/>
              <a:t>Une </a:t>
            </a:r>
            <a:r>
              <a:rPr lang="fr-FR" dirty="0"/>
              <a:t>rupture progressive s’imposera à partir des guerres de religion, avec les philosophes du XVIIIème siècle. Elle sera inscrite dans la loi avec le séparation de l’Eglise et de l’Etat. (1905). Le libéralisme invalidait le pouvoir hiérarchique au civil et dans l’Eglise, s’appuyant sur le libre-arbitre.</a:t>
            </a:r>
          </a:p>
          <a:p>
            <a:endParaRPr lang="fr-FR" dirty="0"/>
          </a:p>
        </p:txBody>
      </p:sp>
    </p:spTree>
    <p:extLst>
      <p:ext uri="{BB962C8B-B14F-4D97-AF65-F5344CB8AC3E}">
        <p14:creationId xmlns:p14="http://schemas.microsoft.com/office/powerpoint/2010/main" val="828080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a:bodyPr>
          <a:lstStyle/>
          <a:p>
            <a:r>
              <a:rPr lang="fr-FR" sz="3300" b="1" dirty="0" smtClean="0">
                <a:solidFill>
                  <a:srgbClr val="FF0000"/>
                </a:solidFill>
              </a:rPr>
              <a:t>Filières lourdes. </a:t>
            </a:r>
          </a:p>
          <a:p>
            <a:r>
              <a:rPr lang="fr-FR" dirty="0" smtClean="0"/>
              <a:t>  </a:t>
            </a:r>
            <a:r>
              <a:rPr lang="fr-FR" dirty="0"/>
              <a:t>Centralisme (jacobinisme, nationalisme).	 </a:t>
            </a:r>
            <a:endParaRPr lang="fr-FR" dirty="0" smtClean="0"/>
          </a:p>
          <a:p>
            <a:r>
              <a:rPr lang="fr-FR" dirty="0"/>
              <a:t>- Libéralisme  (« Lumières »</a:t>
            </a:r>
            <a:r>
              <a:rPr lang="fr-FR" dirty="0" smtClean="0"/>
              <a:t>)</a:t>
            </a:r>
          </a:p>
          <a:p>
            <a:r>
              <a:rPr lang="fr-FR" dirty="0"/>
              <a:t>-   droite autoritaire (monarchiste, Vichyste)	 </a:t>
            </a:r>
            <a:endParaRPr lang="fr-FR" dirty="0" smtClean="0"/>
          </a:p>
          <a:p>
            <a:r>
              <a:rPr lang="fr-FR" dirty="0"/>
              <a:t>-  gauche révolutionnaire (PCF)	 </a:t>
            </a:r>
            <a:endParaRPr lang="fr-FR" dirty="0" smtClean="0"/>
          </a:p>
          <a:p>
            <a:r>
              <a:rPr lang="fr-FR" dirty="0"/>
              <a:t>-  gauche réformiste.	 </a:t>
            </a:r>
            <a:endParaRPr lang="fr-FR" dirty="0" smtClean="0"/>
          </a:p>
          <a:p>
            <a:r>
              <a:rPr lang="fr-FR" dirty="0">
                <a:solidFill>
                  <a:srgbClr val="800000"/>
                </a:solidFill>
              </a:rPr>
              <a:t>La gauche est souvent pénétrée d’anticléricalisme militant (querelle scolaire). </a:t>
            </a:r>
            <a:r>
              <a:rPr lang="fr-FR" dirty="0"/>
              <a:t>	 </a:t>
            </a:r>
          </a:p>
        </p:txBody>
      </p:sp>
    </p:spTree>
    <p:extLst>
      <p:ext uri="{BB962C8B-B14F-4D97-AF65-F5344CB8AC3E}">
        <p14:creationId xmlns:p14="http://schemas.microsoft.com/office/powerpoint/2010/main" val="21225929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a:bodyPr>
          <a:lstStyle/>
          <a:p>
            <a:r>
              <a:rPr lang="fr-FR" sz="3300" b="1" dirty="0" smtClean="0">
                <a:solidFill>
                  <a:srgbClr val="FF0000"/>
                </a:solidFill>
              </a:rPr>
              <a:t>Filières lourdes. </a:t>
            </a:r>
          </a:p>
          <a:p>
            <a:r>
              <a:rPr lang="fr-FR" dirty="0" smtClean="0"/>
              <a:t>  </a:t>
            </a:r>
            <a:r>
              <a:rPr lang="fr-FR" dirty="0"/>
              <a:t>En 1945, élimination de la droite dure. 5 pôles se constituent : </a:t>
            </a:r>
            <a:endParaRPr lang="fr-FR" dirty="0" smtClean="0"/>
          </a:p>
          <a:p>
            <a:pPr lvl="1"/>
            <a:r>
              <a:rPr lang="fr-FR" i="1" dirty="0">
                <a:solidFill>
                  <a:srgbClr val="800000"/>
                </a:solidFill>
              </a:rPr>
              <a:t>Gauches,</a:t>
            </a:r>
            <a:r>
              <a:rPr lang="fr-FR" dirty="0">
                <a:solidFill>
                  <a:srgbClr val="800000"/>
                </a:solidFill>
              </a:rPr>
              <a:t> révolutionnaire : PC </a:t>
            </a:r>
            <a:endParaRPr lang="fr-FR" dirty="0" smtClean="0">
              <a:solidFill>
                <a:srgbClr val="800000"/>
              </a:solidFill>
            </a:endParaRPr>
          </a:p>
          <a:p>
            <a:pPr lvl="1"/>
            <a:r>
              <a:rPr lang="fr-FR" i="1" dirty="0" smtClean="0">
                <a:solidFill>
                  <a:srgbClr val="800000"/>
                </a:solidFill>
              </a:rPr>
              <a:t>Gauches</a:t>
            </a:r>
            <a:r>
              <a:rPr lang="fr-FR" dirty="0" smtClean="0">
                <a:solidFill>
                  <a:srgbClr val="800000"/>
                </a:solidFill>
              </a:rPr>
              <a:t> social</a:t>
            </a:r>
            <a:r>
              <a:rPr lang="fr-FR" dirty="0">
                <a:solidFill>
                  <a:srgbClr val="800000"/>
                </a:solidFill>
              </a:rPr>
              <a:t>-démocrate (SFIO, radicaux) </a:t>
            </a:r>
            <a:endParaRPr lang="fr-FR" dirty="0" smtClean="0">
              <a:solidFill>
                <a:srgbClr val="800000"/>
              </a:solidFill>
            </a:endParaRPr>
          </a:p>
          <a:p>
            <a:pPr lvl="1"/>
            <a:r>
              <a:rPr lang="fr-FR" i="1" dirty="0">
                <a:solidFill>
                  <a:srgbClr val="800000"/>
                </a:solidFill>
              </a:rPr>
              <a:t>Centre</a:t>
            </a:r>
            <a:r>
              <a:rPr lang="fr-FR" dirty="0">
                <a:solidFill>
                  <a:srgbClr val="800000"/>
                </a:solidFill>
              </a:rPr>
              <a:t> : humaniste et/ou chrétien (MRP, Indépendants) </a:t>
            </a:r>
            <a:endParaRPr lang="fr-FR" dirty="0" smtClean="0">
              <a:solidFill>
                <a:srgbClr val="800000"/>
              </a:solidFill>
            </a:endParaRPr>
          </a:p>
          <a:p>
            <a:pPr lvl="1"/>
            <a:r>
              <a:rPr lang="fr-FR" i="1" dirty="0">
                <a:solidFill>
                  <a:srgbClr val="800000"/>
                </a:solidFill>
              </a:rPr>
              <a:t>Droites</a:t>
            </a:r>
            <a:r>
              <a:rPr lang="fr-FR" dirty="0">
                <a:solidFill>
                  <a:srgbClr val="800000"/>
                </a:solidFill>
              </a:rPr>
              <a:t> : libérale ou autoritaire. Les 3 droites, René  </a:t>
            </a:r>
            <a:r>
              <a:rPr lang="fr-FR" dirty="0" err="1">
                <a:solidFill>
                  <a:srgbClr val="800000"/>
                </a:solidFill>
              </a:rPr>
              <a:t>Rémond</a:t>
            </a:r>
            <a:r>
              <a:rPr lang="fr-FR" dirty="0">
                <a:solidFill>
                  <a:srgbClr val="800000"/>
                </a:solidFill>
              </a:rPr>
              <a:t> : légitimiste, orléaniste, bonapartiste. </a:t>
            </a:r>
            <a:endParaRPr lang="fr-FR" dirty="0" smtClean="0">
              <a:solidFill>
                <a:srgbClr val="800000"/>
              </a:solidFill>
            </a:endParaRPr>
          </a:p>
          <a:p>
            <a:pPr lvl="1"/>
            <a:r>
              <a:rPr lang="fr-FR" dirty="0"/>
              <a:t>Tendances transversales aux partis (RPF, parti gaulliste, centraliste et planificateur).</a:t>
            </a:r>
          </a:p>
          <a:p>
            <a:pPr lvl="1"/>
            <a:endParaRPr lang="fr-FR" dirty="0">
              <a:solidFill>
                <a:srgbClr val="800000"/>
              </a:solidFill>
            </a:endParaRPr>
          </a:p>
        </p:txBody>
      </p:sp>
    </p:spTree>
    <p:extLst>
      <p:ext uri="{BB962C8B-B14F-4D97-AF65-F5344CB8AC3E}">
        <p14:creationId xmlns:p14="http://schemas.microsoft.com/office/powerpoint/2010/main" val="1387246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85000" lnSpcReduction="20000"/>
          </a:bodyPr>
          <a:lstStyle/>
          <a:p>
            <a:r>
              <a:rPr lang="fr-FR" sz="3600" b="1" dirty="0">
                <a:solidFill>
                  <a:srgbClr val="0000FF"/>
                </a:solidFill>
              </a:rPr>
              <a:t>Aujourd’hui, éclatement. </a:t>
            </a:r>
            <a:r>
              <a:rPr lang="fr-FR" b="1" dirty="0" smtClean="0">
                <a:solidFill>
                  <a:srgbClr val="0000FF"/>
                </a:solidFill>
              </a:rPr>
              <a:t>  </a:t>
            </a:r>
          </a:p>
          <a:p>
            <a:r>
              <a:rPr lang="fr-FR" dirty="0"/>
              <a:t>La prospérité avait façonné des mentalités matérialistes et individualistes. La réussite était vue comme l’accès au confort, l’accumulation de biens matériels . </a:t>
            </a:r>
            <a:endParaRPr lang="fr-FR" dirty="0" smtClean="0"/>
          </a:p>
          <a:p>
            <a:r>
              <a:rPr lang="fr-FR" dirty="0" smtClean="0"/>
              <a:t>La </a:t>
            </a:r>
            <a:r>
              <a:rPr lang="fr-FR" dirty="0"/>
              <a:t>: sortie des « 30 Glorieuses » (1945-1973 ;  prospérité économique, domination occidentale, mystique du progrès) a introduit le doute. </a:t>
            </a:r>
            <a:endParaRPr lang="fr-FR" dirty="0" smtClean="0"/>
          </a:p>
          <a:p>
            <a:r>
              <a:rPr lang="fr-FR" dirty="0" smtClean="0"/>
              <a:t>Précarisation </a:t>
            </a:r>
            <a:r>
              <a:rPr lang="fr-FR" dirty="0"/>
              <a:t>progressive, avènement de puissances nouvelles (Bandoeng). Soupçon de déclin. (faillite du progrès.)	. </a:t>
            </a:r>
            <a:endParaRPr lang="fr-FR" dirty="0" smtClean="0"/>
          </a:p>
          <a:p>
            <a:r>
              <a:rPr lang="fr-FR" dirty="0" smtClean="0"/>
              <a:t>Les </a:t>
            </a:r>
            <a:r>
              <a:rPr lang="fr-FR" dirty="0"/>
              <a:t>grandes idéologies productrices de sens (Althusser) s’effondrent (marxisme, christianisme.).  </a:t>
            </a:r>
            <a:endParaRPr lang="fr-FR" dirty="0" smtClean="0"/>
          </a:p>
          <a:p>
            <a:r>
              <a:rPr lang="fr-FR" dirty="0" smtClean="0"/>
              <a:t>L’individualisme </a:t>
            </a:r>
            <a:r>
              <a:rPr lang="fr-FR" dirty="0"/>
              <a:t>suscite la rupture des solidarités, la précarité et les inégalités.	 </a:t>
            </a:r>
            <a:endParaRPr lang="fr-FR" b="1" dirty="0" smtClean="0">
              <a:solidFill>
                <a:srgbClr val="0000FF"/>
              </a:solidFill>
            </a:endParaRPr>
          </a:p>
        </p:txBody>
      </p:sp>
    </p:spTree>
    <p:extLst>
      <p:ext uri="{BB962C8B-B14F-4D97-AF65-F5344CB8AC3E}">
        <p14:creationId xmlns:p14="http://schemas.microsoft.com/office/powerpoint/2010/main" val="36026415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a:bodyPr>
          <a:lstStyle/>
          <a:p>
            <a:r>
              <a:rPr lang="fr-FR" sz="3600" b="1" dirty="0">
                <a:solidFill>
                  <a:srgbClr val="0000FF"/>
                </a:solidFill>
              </a:rPr>
              <a:t>Aujourd’hui, éclatement. </a:t>
            </a:r>
            <a:r>
              <a:rPr lang="fr-FR" b="1" dirty="0" smtClean="0">
                <a:solidFill>
                  <a:srgbClr val="0000FF"/>
                </a:solidFill>
              </a:rPr>
              <a:t>  </a:t>
            </a:r>
          </a:p>
          <a:p>
            <a:r>
              <a:rPr lang="fr-FR" dirty="0"/>
              <a:t>Conséquences</a:t>
            </a:r>
            <a:r>
              <a:rPr lang="fr-FR" dirty="0" smtClean="0"/>
              <a:t>.</a:t>
            </a:r>
            <a:endParaRPr lang="fr-FR" dirty="0"/>
          </a:p>
          <a:p>
            <a:pPr lvl="1"/>
            <a:r>
              <a:rPr lang="fr-FR" dirty="0" smtClean="0">
                <a:solidFill>
                  <a:schemeClr val="tx1"/>
                </a:solidFill>
              </a:rPr>
              <a:t>- </a:t>
            </a:r>
            <a:r>
              <a:rPr lang="fr-FR" dirty="0">
                <a:solidFill>
                  <a:schemeClr val="tx1"/>
                </a:solidFill>
              </a:rPr>
              <a:t>Errance des citoyens, plus de repères solides</a:t>
            </a:r>
            <a:r>
              <a:rPr lang="fr-FR" dirty="0" smtClean="0">
                <a:solidFill>
                  <a:schemeClr val="tx1"/>
                </a:solidFill>
              </a:rPr>
              <a:t>.</a:t>
            </a:r>
          </a:p>
          <a:p>
            <a:pPr lvl="1"/>
            <a:r>
              <a:rPr lang="fr-FR" dirty="0" smtClean="0">
                <a:solidFill>
                  <a:schemeClr val="tx1"/>
                </a:solidFill>
              </a:rPr>
              <a:t> - </a:t>
            </a:r>
            <a:r>
              <a:rPr lang="fr-FR" dirty="0">
                <a:solidFill>
                  <a:schemeClr val="tx1"/>
                </a:solidFill>
              </a:rPr>
              <a:t>sentiment d’abandon, d’inefficience, de non-reconnaissance, d’inexistence : crise de la démocratie, abstentions	</a:t>
            </a:r>
            <a:endParaRPr lang="fr-FR" dirty="0" smtClean="0">
              <a:solidFill>
                <a:schemeClr val="tx1"/>
              </a:solidFill>
            </a:endParaRPr>
          </a:p>
          <a:p>
            <a:pPr lvl="1"/>
            <a:r>
              <a:rPr lang="fr-FR" dirty="0" smtClean="0">
                <a:solidFill>
                  <a:schemeClr val="tx1"/>
                </a:solidFill>
              </a:rPr>
              <a:t>-  </a:t>
            </a:r>
            <a:r>
              <a:rPr lang="fr-FR" dirty="0">
                <a:solidFill>
                  <a:schemeClr val="tx1"/>
                </a:solidFill>
              </a:rPr>
              <a:t>remise en cause des appartenances droite-gauche.	</a:t>
            </a:r>
          </a:p>
          <a:p>
            <a:pPr lvl="1"/>
            <a:r>
              <a:rPr lang="fr-FR" dirty="0" smtClean="0">
                <a:solidFill>
                  <a:schemeClr val="tx1"/>
                </a:solidFill>
              </a:rPr>
              <a:t>-  </a:t>
            </a:r>
            <a:r>
              <a:rPr lang="fr-FR" dirty="0">
                <a:solidFill>
                  <a:schemeClr val="tx1"/>
                </a:solidFill>
              </a:rPr>
              <a:t>rébellion anti-« élites » (décideurs, médias, etc…)	</a:t>
            </a:r>
          </a:p>
          <a:p>
            <a:pPr lvl="1"/>
            <a:r>
              <a:rPr lang="fr-FR" dirty="0" smtClean="0">
                <a:solidFill>
                  <a:schemeClr val="tx1"/>
                </a:solidFill>
              </a:rPr>
              <a:t>-  </a:t>
            </a:r>
            <a:r>
              <a:rPr lang="fr-FR" dirty="0">
                <a:solidFill>
                  <a:schemeClr val="tx1"/>
                </a:solidFill>
              </a:rPr>
              <a:t>retour aux « fondamentaux » idéalisés (Nation, authenticité : intégrismes)</a:t>
            </a:r>
            <a:r>
              <a:rPr lang="fr-FR" dirty="0"/>
              <a:t>				           </a:t>
            </a:r>
          </a:p>
          <a:p>
            <a:pPr lvl="1"/>
            <a:r>
              <a:rPr lang="fr-FR" i="1" dirty="0" smtClean="0">
                <a:solidFill>
                  <a:srgbClr val="000090"/>
                </a:solidFill>
              </a:rPr>
              <a:t>La </a:t>
            </a:r>
            <a:r>
              <a:rPr lang="fr-FR" i="1" dirty="0">
                <a:solidFill>
                  <a:srgbClr val="000090"/>
                </a:solidFill>
              </a:rPr>
              <a:t>montée du FN</a:t>
            </a:r>
            <a:r>
              <a:rPr lang="fr-FR" dirty="0">
                <a:solidFill>
                  <a:srgbClr val="000090"/>
                </a:solidFill>
              </a:rPr>
              <a:t>, force politique étouffée depuis 1945, correspond à cette évolution. </a:t>
            </a:r>
            <a:endParaRPr lang="fr-FR" b="1" dirty="0" smtClean="0">
              <a:solidFill>
                <a:srgbClr val="000090"/>
              </a:solidFill>
            </a:endParaRPr>
          </a:p>
        </p:txBody>
      </p:sp>
    </p:spTree>
    <p:extLst>
      <p:ext uri="{BB962C8B-B14F-4D97-AF65-F5344CB8AC3E}">
        <p14:creationId xmlns:p14="http://schemas.microsoft.com/office/powerpoint/2010/main" val="1222078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92500" lnSpcReduction="20000"/>
          </a:bodyPr>
          <a:lstStyle/>
          <a:p>
            <a:r>
              <a:rPr lang="fr-FR" sz="3600" b="1" dirty="0" smtClean="0">
                <a:solidFill>
                  <a:srgbClr val="660066"/>
                </a:solidFill>
              </a:rPr>
              <a:t>Positionnement de l’Église</a:t>
            </a:r>
            <a:r>
              <a:rPr lang="fr-FR" sz="3600" b="1" dirty="0" smtClean="0">
                <a:solidFill>
                  <a:srgbClr val="0000FF"/>
                </a:solidFill>
              </a:rPr>
              <a:t>. </a:t>
            </a:r>
            <a:r>
              <a:rPr lang="fr-FR" b="1" dirty="0" smtClean="0">
                <a:solidFill>
                  <a:srgbClr val="0000FF"/>
                </a:solidFill>
              </a:rPr>
              <a:t>  </a:t>
            </a:r>
          </a:p>
          <a:p>
            <a:r>
              <a:rPr lang="fr-FR" dirty="0"/>
              <a:t>Longtemps dominante. Elle se trouvait liée au pouvoir royal, fortement inscrite </a:t>
            </a:r>
            <a:r>
              <a:rPr lang="fr-FR" dirty="0" smtClean="0"/>
              <a:t>en </a:t>
            </a:r>
            <a:r>
              <a:rPr lang="fr-FR" dirty="0"/>
              <a:t>milieu rural. </a:t>
            </a:r>
            <a:endParaRPr lang="fr-FR" dirty="0" smtClean="0"/>
          </a:p>
          <a:p>
            <a:r>
              <a:rPr lang="fr-FR" dirty="0"/>
              <a:t>Choc frontal avec l’idéologie républicaine (Affaire Dreyfus)</a:t>
            </a:r>
            <a:r>
              <a:rPr lang="fr-FR" dirty="0" smtClean="0"/>
              <a:t>.</a:t>
            </a:r>
          </a:p>
          <a:p>
            <a:r>
              <a:rPr lang="fr-FR" dirty="0"/>
              <a:t>La loi de séparation est vue comme la défaite aboutie de l’Eglise. </a:t>
            </a:r>
            <a:endParaRPr lang="fr-FR" dirty="0" smtClean="0"/>
          </a:p>
          <a:p>
            <a:r>
              <a:rPr lang="fr-FR" dirty="0"/>
              <a:t>Le vote des femmes, perçues comme trop sujettes à l’influence cléricale, est bloqué par les radicaux (anticléricaux) jusqu’en 1945 </a:t>
            </a:r>
            <a:endParaRPr lang="fr-FR" dirty="0" smtClean="0"/>
          </a:p>
          <a:p>
            <a:r>
              <a:rPr lang="fr-FR" dirty="0"/>
              <a:t>L’Eglise, durant la 3</a:t>
            </a:r>
            <a:r>
              <a:rPr lang="fr-FR" baseline="30000" dirty="0"/>
              <a:t>ème</a:t>
            </a:r>
            <a:r>
              <a:rPr lang="fr-FR" dirty="0"/>
              <a:t> République, se situe contre le pouvoir républicain </a:t>
            </a:r>
            <a:endParaRPr lang="fr-FR" b="1" dirty="0" smtClean="0">
              <a:solidFill>
                <a:srgbClr val="0000FF"/>
              </a:solidFill>
            </a:endParaRPr>
          </a:p>
        </p:txBody>
      </p:sp>
    </p:spTree>
    <p:extLst>
      <p:ext uri="{BB962C8B-B14F-4D97-AF65-F5344CB8AC3E}">
        <p14:creationId xmlns:p14="http://schemas.microsoft.com/office/powerpoint/2010/main" val="39082785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ESSAI   D’EXPLORATION  DE  LA  POLITIQUE  EN  FRANCE. </a:t>
            </a:r>
          </a:p>
        </p:txBody>
      </p:sp>
      <p:sp>
        <p:nvSpPr>
          <p:cNvPr id="3" name="Espace réservé du contenu 2"/>
          <p:cNvSpPr>
            <a:spLocks noGrp="1"/>
          </p:cNvSpPr>
          <p:nvPr>
            <p:ph sz="quarter" idx="1"/>
          </p:nvPr>
        </p:nvSpPr>
        <p:spPr/>
        <p:txBody>
          <a:bodyPr>
            <a:normAutofit fontScale="85000" lnSpcReduction="20000"/>
          </a:bodyPr>
          <a:lstStyle/>
          <a:p>
            <a:r>
              <a:rPr lang="fr-FR" sz="3600" b="1" dirty="0" smtClean="0">
                <a:solidFill>
                  <a:srgbClr val="660066"/>
                </a:solidFill>
              </a:rPr>
              <a:t>Positionnement de l’Église</a:t>
            </a:r>
            <a:r>
              <a:rPr lang="fr-FR" sz="3600" b="1" dirty="0" smtClean="0">
                <a:solidFill>
                  <a:srgbClr val="0000FF"/>
                </a:solidFill>
              </a:rPr>
              <a:t>. </a:t>
            </a:r>
            <a:r>
              <a:rPr lang="fr-FR" b="1" dirty="0" smtClean="0">
                <a:solidFill>
                  <a:srgbClr val="0000FF"/>
                </a:solidFill>
              </a:rPr>
              <a:t>  (suite)</a:t>
            </a:r>
          </a:p>
          <a:p>
            <a:r>
              <a:rPr lang="fr-FR" dirty="0"/>
              <a:t>Une partie se crispe dans une attitude autoritaire de condamnation de la république. (Action Française). </a:t>
            </a:r>
            <a:endParaRPr lang="fr-FR" dirty="0" smtClean="0"/>
          </a:p>
          <a:p>
            <a:r>
              <a:rPr lang="fr-FR" dirty="0"/>
              <a:t>Une autre se rallie (Cardinal Lavigerie). </a:t>
            </a:r>
            <a:endParaRPr lang="fr-FR" dirty="0" smtClean="0"/>
          </a:p>
          <a:p>
            <a:r>
              <a:rPr lang="fr-FR" dirty="0" smtClean="0"/>
              <a:t>Globalement</a:t>
            </a:r>
            <a:r>
              <a:rPr lang="fr-FR" dirty="0"/>
              <a:t>, l’Eglise se situe à droite., et se situe sur une ligne modérée . (hostile à la révolution, puis au socialisme et au communisme). </a:t>
            </a:r>
            <a:endParaRPr lang="fr-FR" dirty="0" smtClean="0"/>
          </a:p>
          <a:p>
            <a:r>
              <a:rPr lang="fr-FR" dirty="0"/>
              <a:t>Une part des chrétiens se rallient à la poursuite de la justice sociale. : 1848, Buchez, Lamennais </a:t>
            </a:r>
            <a:endParaRPr lang="fr-FR" dirty="0" smtClean="0"/>
          </a:p>
          <a:p>
            <a:r>
              <a:rPr lang="fr-FR" dirty="0"/>
              <a:t>1890-1910 : le Sillon, l’Abbé Lemire ; </a:t>
            </a:r>
            <a:endParaRPr lang="fr-FR" dirty="0" smtClean="0"/>
          </a:p>
          <a:p>
            <a:r>
              <a:rPr lang="fr-FR" dirty="0" smtClean="0"/>
              <a:t>1945</a:t>
            </a:r>
            <a:r>
              <a:rPr lang="fr-FR" dirty="0"/>
              <a:t> : le MRP (Mouvement Républicain Populaire) </a:t>
            </a:r>
            <a:r>
              <a:rPr lang="fr-FR" dirty="0" smtClean="0"/>
              <a:t>.</a:t>
            </a:r>
          </a:p>
          <a:p>
            <a:r>
              <a:rPr lang="fr-FR" dirty="0"/>
              <a:t>1962, Concile Vatican II  </a:t>
            </a:r>
            <a:endParaRPr lang="fr-FR" dirty="0" smtClean="0"/>
          </a:p>
          <a:p>
            <a:r>
              <a:rPr lang="fr-FR" dirty="0"/>
              <a:t>1968 : CFDT, Michel Rocard. Ils sont dits « progressistes ».</a:t>
            </a:r>
          </a:p>
          <a:p>
            <a:endParaRPr lang="fr-FR" dirty="0" smtClean="0"/>
          </a:p>
          <a:p>
            <a:endParaRPr lang="fr-FR" dirty="0" smtClean="0"/>
          </a:p>
          <a:p>
            <a:endParaRPr lang="fr-FR" b="1" dirty="0" smtClean="0">
              <a:solidFill>
                <a:srgbClr val="0000FF"/>
              </a:solidFill>
            </a:endParaRPr>
          </a:p>
        </p:txBody>
      </p:sp>
    </p:spTree>
    <p:extLst>
      <p:ext uri="{BB962C8B-B14F-4D97-AF65-F5344CB8AC3E}">
        <p14:creationId xmlns:p14="http://schemas.microsoft.com/office/powerpoint/2010/main" val="362143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qu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138</TotalTime>
  <Words>642</Words>
  <Application>Microsoft Macintosh PowerPoint</Application>
  <PresentationFormat>Présentation à l'écran (4:3)</PresentationFormat>
  <Paragraphs>126</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Civique</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lpstr>ESSAI   D’EXPLORATION  DE  LA  POLITIQUE  EN  FRANCE.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ESSAI   D’EXPLORATION  DE  LA  POLITIQUE  EN  FRANCE. </dc:title>
  <dc:creator>Utilisateur de Microsoft Office</dc:creator>
  <cp:lastModifiedBy>Utilisateur de Microsoft Office</cp:lastModifiedBy>
  <cp:revision>18</cp:revision>
  <dcterms:created xsi:type="dcterms:W3CDTF">2017-03-11T10:24:22Z</dcterms:created>
  <dcterms:modified xsi:type="dcterms:W3CDTF">2017-03-11T19:03:32Z</dcterms:modified>
</cp:coreProperties>
</file>