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3" r:id="rId6"/>
    <p:sldId id="262" r:id="rId7"/>
    <p:sldId id="264" r:id="rId8"/>
    <p:sldId id="267" r:id="rId9"/>
    <p:sldId id="268" r:id="rId10"/>
    <p:sldId id="258" r:id="rId11"/>
    <p:sldId id="266" r:id="rId12"/>
    <p:sldId id="269" r:id="rId13"/>
    <p:sldId id="270" r:id="rId14"/>
    <p:sldId id="271" r:id="rId15"/>
    <p:sldId id="265" r:id="rId16"/>
    <p:sldId id="272" r:id="rId17"/>
    <p:sldId id="273" r:id="rId18"/>
    <p:sldId id="274" r:id="rId19"/>
    <p:sldId id="259" r:id="rId20"/>
    <p:sldId id="275" r:id="rId21"/>
    <p:sldId id="277" r:id="rId22"/>
    <p:sldId id="278" r:id="rId23"/>
    <p:sldId id="276"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193BF56-E4DB-411A-B1FD-A9C8DD3D0583}" type="datetimeFigureOut">
              <a:rPr lang="fr-FR" smtClean="0"/>
              <a:t>01/06/2016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2037838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93BF56-E4DB-411A-B1FD-A9C8DD3D0583}" type="datetimeFigureOut">
              <a:rPr lang="fr-FR" smtClean="0"/>
              <a:t>01/06/2016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40549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93BF56-E4DB-411A-B1FD-A9C8DD3D0583}" type="datetimeFigureOut">
              <a:rPr lang="fr-FR" smtClean="0"/>
              <a:t>01/06/2016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180777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93BF56-E4DB-411A-B1FD-A9C8DD3D0583}" type="datetimeFigureOut">
              <a:rPr lang="fr-FR" smtClean="0"/>
              <a:t>01/06/2016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90005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193BF56-E4DB-411A-B1FD-A9C8DD3D0583}" type="datetimeFigureOut">
              <a:rPr lang="fr-FR" smtClean="0"/>
              <a:t>01/06/2016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63136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193BF56-E4DB-411A-B1FD-A9C8DD3D0583}" type="datetimeFigureOut">
              <a:rPr lang="fr-FR" smtClean="0"/>
              <a:t>01/06/2016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421696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193BF56-E4DB-411A-B1FD-A9C8DD3D0583}" type="datetimeFigureOut">
              <a:rPr lang="fr-FR" smtClean="0"/>
              <a:t>01/06/2016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403728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193BF56-E4DB-411A-B1FD-A9C8DD3D0583}" type="datetimeFigureOut">
              <a:rPr lang="fr-FR" smtClean="0"/>
              <a:t>01/06/2016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53486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93BF56-E4DB-411A-B1FD-A9C8DD3D0583}" type="datetimeFigureOut">
              <a:rPr lang="fr-FR" smtClean="0"/>
              <a:t>01/06/2016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200748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193BF56-E4DB-411A-B1FD-A9C8DD3D0583}" type="datetimeFigureOut">
              <a:rPr lang="fr-FR" smtClean="0"/>
              <a:t>01/06/2016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343043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193BF56-E4DB-411A-B1FD-A9C8DD3D0583}" type="datetimeFigureOut">
              <a:rPr lang="fr-FR" smtClean="0"/>
              <a:t>01/06/2016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6AA5A2-9796-4BC6-9516-91919C65DFDA}" type="slidenum">
              <a:rPr lang="fr-FR" smtClean="0"/>
              <a:t>‹N°›</a:t>
            </a:fld>
            <a:endParaRPr lang="fr-FR"/>
          </a:p>
        </p:txBody>
      </p:sp>
    </p:spTree>
    <p:extLst>
      <p:ext uri="{BB962C8B-B14F-4D97-AF65-F5344CB8AC3E}">
        <p14:creationId xmlns:p14="http://schemas.microsoft.com/office/powerpoint/2010/main" val="1704128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3BF56-E4DB-411A-B1FD-A9C8DD3D0583}" type="datetimeFigureOut">
              <a:rPr lang="fr-FR" smtClean="0"/>
              <a:t>01/06/2016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AA5A2-9796-4BC6-9516-91919C65DFDA}" type="slidenum">
              <a:rPr lang="fr-FR" smtClean="0"/>
              <a:t>‹N°›</a:t>
            </a:fld>
            <a:endParaRPr lang="fr-FR"/>
          </a:p>
        </p:txBody>
      </p:sp>
    </p:spTree>
    <p:extLst>
      <p:ext uri="{BB962C8B-B14F-4D97-AF65-F5344CB8AC3E}">
        <p14:creationId xmlns:p14="http://schemas.microsoft.com/office/powerpoint/2010/main" val="1386820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09721" y="833504"/>
            <a:ext cx="7047914" cy="923330"/>
          </a:xfrm>
          <a:prstGeom prst="rect">
            <a:avLst/>
          </a:prstGeom>
          <a:noFill/>
        </p:spPr>
        <p:txBody>
          <a:bodyPr wrap="square" rtlCol="0">
            <a:spAutoFit/>
          </a:bodyPr>
          <a:lstStyle/>
          <a:p>
            <a:pPr algn="ctr"/>
            <a:r>
              <a:rPr lang="fr-FR" sz="5400" dirty="0" smtClean="0">
                <a:solidFill>
                  <a:srgbClr val="FFFF00"/>
                </a:solidFill>
              </a:rPr>
              <a:t>Vous…, annoncez :</a:t>
            </a:r>
          </a:p>
        </p:txBody>
      </p:sp>
      <p:sp>
        <p:nvSpPr>
          <p:cNvPr id="2" name="Rectangle 1"/>
          <p:cNvSpPr/>
          <p:nvPr/>
        </p:nvSpPr>
        <p:spPr>
          <a:xfrm rot="21192178">
            <a:off x="2766822" y="2174545"/>
            <a:ext cx="3991501" cy="3785652"/>
          </a:xfrm>
          <a:prstGeom prst="rect">
            <a:avLst/>
          </a:prstGeom>
          <a:noFill/>
        </p:spPr>
        <p:txBody>
          <a:bodyPr wrap="square" lIns="91440" tIns="45720" rIns="91440" bIns="45720">
            <a:spAutoFit/>
          </a:bodyPr>
          <a:lstStyle/>
          <a:p>
            <a:r>
              <a:rPr lang="fr-FR" sz="4000" dirty="0">
                <a:solidFill>
                  <a:srgbClr val="FFFF00"/>
                </a:solidFill>
              </a:rPr>
              <a:t>« Soyez miséricordieux</a:t>
            </a:r>
          </a:p>
          <a:p>
            <a:r>
              <a:rPr lang="fr-FR" sz="4000" dirty="0">
                <a:solidFill>
                  <a:srgbClr val="FFFF00"/>
                </a:solidFill>
              </a:rPr>
              <a:t>comme votre Père est miséricordieux. » (Lc 6,36)</a:t>
            </a:r>
            <a:endParaRPr lang="fr-FR" sz="4000" b="1" cap="none" spc="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3" name="Rectangle 2"/>
          <p:cNvSpPr/>
          <p:nvPr/>
        </p:nvSpPr>
        <p:spPr>
          <a:xfrm rot="479484">
            <a:off x="7371932" y="3009616"/>
            <a:ext cx="4139595" cy="3170099"/>
          </a:xfrm>
          <a:prstGeom prst="rect">
            <a:avLst/>
          </a:prstGeom>
          <a:noFill/>
        </p:spPr>
        <p:txBody>
          <a:bodyPr wrap="square" lIns="91440" tIns="45720" rIns="91440" bIns="45720">
            <a:spAutoFit/>
          </a:bodyPr>
          <a:lstStyle/>
          <a:p>
            <a:r>
              <a:rPr lang="fr-FR" sz="4000" dirty="0" smtClean="0">
                <a:solidFill>
                  <a:srgbClr val="FFFF00"/>
                </a:solidFill>
              </a:rPr>
              <a:t>«</a:t>
            </a:r>
            <a:r>
              <a:rPr lang="fr-FR" sz="4000" dirty="0">
                <a:solidFill>
                  <a:srgbClr val="FFFF00"/>
                </a:solidFill>
              </a:rPr>
              <a:t> Heureux les miséricordieux,</a:t>
            </a:r>
          </a:p>
          <a:p>
            <a:r>
              <a:rPr lang="fr-FR" sz="4000" dirty="0">
                <a:solidFill>
                  <a:srgbClr val="FFFF00"/>
                </a:solidFill>
              </a:rPr>
              <a:t>ils obtiendront miséricorde. » </a:t>
            </a:r>
            <a:endParaRPr lang="fr-FR" sz="4000" dirty="0" smtClean="0">
              <a:solidFill>
                <a:srgbClr val="FFFF00"/>
              </a:solidFill>
            </a:endParaRPr>
          </a:p>
          <a:p>
            <a:r>
              <a:rPr lang="fr-FR" sz="4000" dirty="0" smtClean="0">
                <a:solidFill>
                  <a:srgbClr val="FFFF00"/>
                </a:solidFill>
              </a:rPr>
              <a:t>(</a:t>
            </a:r>
            <a:r>
              <a:rPr lang="fr-FR" sz="4000" dirty="0">
                <a:solidFill>
                  <a:srgbClr val="FFFF00"/>
                </a:solidFill>
              </a:rPr>
              <a:t>Mt </a:t>
            </a:r>
            <a:r>
              <a:rPr lang="fr-FR" sz="4000" dirty="0" smtClean="0">
                <a:solidFill>
                  <a:srgbClr val="FFFF00"/>
                </a:solidFill>
              </a:rPr>
              <a:t>5,7)</a:t>
            </a:r>
            <a:endParaRPr lang="fr-FR" sz="4000" b="1" cap="none" spc="0" dirty="0">
              <a:ln w="6600">
                <a:solidFill>
                  <a:schemeClr val="accent2"/>
                </a:solidFill>
                <a:prstDash val="solid"/>
              </a:ln>
              <a:solidFill>
                <a:srgbClr val="FFFF00"/>
              </a:solidFill>
              <a:effectLst>
                <a:outerShdw dist="38100" dir="2700000" algn="tl" rotWithShape="0">
                  <a:schemeClr val="accent2"/>
                </a:outerShdw>
              </a:effectLst>
            </a:endParaRPr>
          </a:p>
        </p:txBody>
      </p:sp>
    </p:spTree>
    <p:extLst>
      <p:ext uri="{BB962C8B-B14F-4D97-AF65-F5344CB8AC3E}">
        <p14:creationId xmlns:p14="http://schemas.microsoft.com/office/powerpoint/2010/main" val="2695942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786881" y="1133393"/>
            <a:ext cx="7410718" cy="5262979"/>
          </a:xfrm>
          <a:prstGeom prst="rect">
            <a:avLst/>
          </a:prstGeom>
          <a:noFill/>
        </p:spPr>
        <p:txBody>
          <a:bodyPr wrap="square" rtlCol="0">
            <a:spAutoFit/>
          </a:bodyPr>
          <a:lstStyle/>
          <a:p>
            <a:r>
              <a:rPr lang="fr-FR" sz="3600" b="1" dirty="0">
                <a:solidFill>
                  <a:srgbClr val="FFFF00"/>
                </a:solidFill>
              </a:rPr>
              <a:t>Temps de méditation </a:t>
            </a:r>
            <a:endParaRPr lang="fr-FR" sz="3600" b="1" dirty="0" smtClean="0">
              <a:solidFill>
                <a:srgbClr val="FFFF00"/>
              </a:solidFill>
            </a:endParaRPr>
          </a:p>
          <a:p>
            <a:r>
              <a:rPr lang="fr-FR" sz="3600" b="1" dirty="0" smtClean="0">
                <a:solidFill>
                  <a:srgbClr val="FFFF00"/>
                </a:solidFill>
              </a:rPr>
              <a:t>&amp; prière silencieuse</a:t>
            </a:r>
            <a:r>
              <a:rPr lang="fr-FR" sz="3600" b="1" dirty="0">
                <a:solidFill>
                  <a:srgbClr val="FFFF00"/>
                </a:solidFill>
              </a:rPr>
              <a:t> :</a:t>
            </a:r>
            <a:endParaRPr lang="fr-FR" sz="3600" dirty="0">
              <a:solidFill>
                <a:srgbClr val="FFFF00"/>
              </a:solidFill>
            </a:endParaRPr>
          </a:p>
          <a:p>
            <a:r>
              <a:rPr lang="fr-FR" sz="2400" dirty="0">
                <a:solidFill>
                  <a:srgbClr val="FFFF00"/>
                </a:solidFill>
              </a:rPr>
              <a:t> </a:t>
            </a:r>
          </a:p>
          <a:p>
            <a:r>
              <a:rPr lang="fr-FR" sz="2400" dirty="0" smtClean="0">
                <a:solidFill>
                  <a:srgbClr val="FFFF00"/>
                </a:solidFill>
              </a:rPr>
              <a:t>Comment mettre en œuvre dans ma vie cette parole « pardon », bien incomprise dans notre monde moderne, fruit propre, original de notre foi ?</a:t>
            </a:r>
          </a:p>
          <a:p>
            <a:endParaRPr lang="fr-FR" sz="2400" dirty="0">
              <a:solidFill>
                <a:srgbClr val="FFFF00"/>
              </a:solidFill>
            </a:endParaRPr>
          </a:p>
          <a:p>
            <a:r>
              <a:rPr lang="fr-FR" sz="2400" dirty="0" smtClean="0">
                <a:solidFill>
                  <a:srgbClr val="FFFF00"/>
                </a:solidFill>
              </a:rPr>
              <a:t>Suis-je </a:t>
            </a:r>
            <a:r>
              <a:rPr lang="fr-FR" sz="2400" dirty="0">
                <a:solidFill>
                  <a:srgbClr val="FFFF00"/>
                </a:solidFill>
              </a:rPr>
              <a:t>assez </a:t>
            </a:r>
            <a:r>
              <a:rPr lang="fr-FR" sz="2400" dirty="0" smtClean="0">
                <a:solidFill>
                  <a:srgbClr val="FFFF00"/>
                </a:solidFill>
              </a:rPr>
              <a:t>attentif </a:t>
            </a:r>
            <a:r>
              <a:rPr lang="fr-FR" sz="2400" dirty="0">
                <a:solidFill>
                  <a:srgbClr val="FFFF00"/>
                </a:solidFill>
              </a:rPr>
              <a:t>à tous les gestes de miséricorde faits autour de nous </a:t>
            </a:r>
            <a:endParaRPr lang="fr-FR" sz="2400" dirty="0" smtClean="0">
              <a:solidFill>
                <a:srgbClr val="FFFF00"/>
              </a:solidFill>
            </a:endParaRPr>
          </a:p>
          <a:p>
            <a:r>
              <a:rPr lang="fr-FR" sz="2400" dirty="0" smtClean="0">
                <a:solidFill>
                  <a:srgbClr val="FFFF00"/>
                </a:solidFill>
              </a:rPr>
              <a:t>par </a:t>
            </a:r>
            <a:r>
              <a:rPr lang="fr-FR" sz="2400" dirty="0">
                <a:solidFill>
                  <a:srgbClr val="FFFF00"/>
                </a:solidFill>
              </a:rPr>
              <a:t>ceux et celles qui appartiennent ou n'appartiennent pas à nos Églises instituées </a:t>
            </a:r>
            <a:endParaRPr lang="fr-FR" sz="2400" dirty="0" smtClean="0">
              <a:solidFill>
                <a:srgbClr val="FFFF00"/>
              </a:solidFill>
            </a:endParaRPr>
          </a:p>
          <a:p>
            <a:r>
              <a:rPr lang="fr-FR" sz="2400" dirty="0" smtClean="0">
                <a:solidFill>
                  <a:srgbClr val="FFFF00"/>
                </a:solidFill>
              </a:rPr>
              <a:t>et </a:t>
            </a:r>
            <a:r>
              <a:rPr lang="fr-FR" sz="2400" dirty="0">
                <a:solidFill>
                  <a:srgbClr val="FFFF00"/>
                </a:solidFill>
              </a:rPr>
              <a:t>qui annoncent et traduisent la présence de Dieu dans notre monde </a:t>
            </a:r>
            <a:r>
              <a:rPr lang="fr-FR" sz="2400" dirty="0" smtClean="0">
                <a:solidFill>
                  <a:srgbClr val="FFFF00"/>
                </a:solidFill>
              </a:rPr>
              <a:t>?</a:t>
            </a:r>
          </a:p>
        </p:txBody>
      </p:sp>
    </p:spTree>
    <p:extLst>
      <p:ext uri="{BB962C8B-B14F-4D97-AF65-F5344CB8AC3E}">
        <p14:creationId xmlns:p14="http://schemas.microsoft.com/office/powerpoint/2010/main" val="432126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38621" y="1483458"/>
            <a:ext cx="7047914" cy="4770537"/>
          </a:xfrm>
          <a:prstGeom prst="rect">
            <a:avLst/>
          </a:prstGeom>
          <a:noFill/>
        </p:spPr>
        <p:txBody>
          <a:bodyPr wrap="square" rtlCol="0">
            <a:spAutoFit/>
          </a:bodyPr>
          <a:lstStyle/>
          <a:p>
            <a:r>
              <a:rPr lang="fr-FR" sz="4000" b="1" dirty="0" err="1">
                <a:solidFill>
                  <a:srgbClr val="FFFF00"/>
                </a:solidFill>
              </a:rPr>
              <a:t>Misericordes</a:t>
            </a:r>
            <a:r>
              <a:rPr lang="fr-FR" sz="4000" b="1" dirty="0">
                <a:solidFill>
                  <a:srgbClr val="FFFF00"/>
                </a:solidFill>
              </a:rPr>
              <a:t> </a:t>
            </a:r>
            <a:r>
              <a:rPr lang="fr-FR" sz="4000" b="1" dirty="0" err="1">
                <a:solidFill>
                  <a:srgbClr val="FFFF00"/>
                </a:solidFill>
              </a:rPr>
              <a:t>sicut</a:t>
            </a:r>
            <a:r>
              <a:rPr lang="fr-FR" sz="4000" b="1" dirty="0">
                <a:solidFill>
                  <a:srgbClr val="FFFF00"/>
                </a:solidFill>
              </a:rPr>
              <a:t> Pater ! </a:t>
            </a:r>
            <a:endParaRPr lang="fr-FR" sz="4000" b="1" dirty="0" smtClean="0">
              <a:solidFill>
                <a:srgbClr val="FFFF00"/>
              </a:solidFill>
            </a:endParaRPr>
          </a:p>
          <a:p>
            <a:endParaRPr lang="fr-FR" sz="2400" b="1" dirty="0" smtClean="0">
              <a:solidFill>
                <a:srgbClr val="FFFF00"/>
              </a:solidFill>
            </a:endParaRPr>
          </a:p>
          <a:p>
            <a:r>
              <a:rPr lang="fr-FR" sz="2400" dirty="0">
                <a:solidFill>
                  <a:srgbClr val="FFFF00"/>
                </a:solidFill>
              </a:rPr>
              <a:t>1. Rendons grâce au Père, car Il est bon</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i="1" dirty="0">
                <a:solidFill>
                  <a:srgbClr val="FFFF00"/>
                </a:solidFill>
              </a:rPr>
              <a:t> </a:t>
            </a:r>
            <a:r>
              <a:rPr lang="fr-FR" sz="2400" dirty="0">
                <a:solidFill>
                  <a:srgbClr val="FFFF00"/>
                </a:solidFill>
              </a:rPr>
              <a:t/>
            </a:r>
            <a:br>
              <a:rPr lang="fr-FR" sz="2400" dirty="0">
                <a:solidFill>
                  <a:srgbClr val="FFFF00"/>
                </a:solidFill>
              </a:rPr>
            </a:br>
            <a:r>
              <a:rPr lang="fr-FR" sz="2400" dirty="0">
                <a:solidFill>
                  <a:srgbClr val="FFFF00"/>
                </a:solidFill>
              </a:rPr>
              <a:t>Il créa le monde avec sagesse</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Il conduit Son peuple à travers l’histoire</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Il pardonne et accueille Ses enfants </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endParaRPr lang="fr-FR" sz="2400" dirty="0">
              <a:solidFill>
                <a:srgbClr val="FFFF00"/>
              </a:solidFill>
            </a:endParaRPr>
          </a:p>
          <a:p>
            <a:endParaRPr lang="fr-FR" sz="2400" b="1" dirty="0">
              <a:solidFill>
                <a:srgbClr val="FFFF00"/>
              </a:solidFill>
            </a:endParaRPr>
          </a:p>
          <a:p>
            <a:endParaRPr lang="fr-FR" sz="2400" dirty="0">
              <a:solidFill>
                <a:srgbClr val="FFFF00"/>
              </a:solidFill>
            </a:endParaRPr>
          </a:p>
        </p:txBody>
      </p:sp>
    </p:spTree>
    <p:extLst>
      <p:ext uri="{BB962C8B-B14F-4D97-AF65-F5344CB8AC3E}">
        <p14:creationId xmlns:p14="http://schemas.microsoft.com/office/powerpoint/2010/main" val="2653263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38621" y="1483458"/>
            <a:ext cx="7047914" cy="4770537"/>
          </a:xfrm>
          <a:prstGeom prst="rect">
            <a:avLst/>
          </a:prstGeom>
          <a:noFill/>
        </p:spPr>
        <p:txBody>
          <a:bodyPr wrap="square" rtlCol="0">
            <a:spAutoFit/>
          </a:bodyPr>
          <a:lstStyle/>
          <a:p>
            <a:r>
              <a:rPr lang="fr-FR" sz="4000" b="1" dirty="0" err="1">
                <a:solidFill>
                  <a:srgbClr val="FFFF00"/>
                </a:solidFill>
              </a:rPr>
              <a:t>Misericordes</a:t>
            </a:r>
            <a:r>
              <a:rPr lang="fr-FR" sz="4000" b="1" dirty="0">
                <a:solidFill>
                  <a:srgbClr val="FFFF00"/>
                </a:solidFill>
              </a:rPr>
              <a:t> </a:t>
            </a:r>
            <a:r>
              <a:rPr lang="fr-FR" sz="4000" b="1" dirty="0" err="1">
                <a:solidFill>
                  <a:srgbClr val="FFFF00"/>
                </a:solidFill>
              </a:rPr>
              <a:t>sicut</a:t>
            </a:r>
            <a:r>
              <a:rPr lang="fr-FR" sz="4000" b="1" dirty="0">
                <a:solidFill>
                  <a:srgbClr val="FFFF00"/>
                </a:solidFill>
              </a:rPr>
              <a:t> Pater ! </a:t>
            </a:r>
            <a:endParaRPr lang="fr-FR" sz="4000" b="1" dirty="0" smtClean="0">
              <a:solidFill>
                <a:srgbClr val="FFFF00"/>
              </a:solidFill>
            </a:endParaRPr>
          </a:p>
          <a:p>
            <a:endParaRPr lang="fr-FR" sz="2400" b="1" dirty="0" smtClean="0">
              <a:solidFill>
                <a:srgbClr val="FFFF00"/>
              </a:solidFill>
            </a:endParaRPr>
          </a:p>
          <a:p>
            <a:r>
              <a:rPr lang="fr-FR" sz="2400" dirty="0">
                <a:solidFill>
                  <a:srgbClr val="FFFF00"/>
                </a:solidFill>
              </a:rPr>
              <a:t>2. Rendons grâces au Fils, lumière des nations</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Il nous aima avec un cœur de chair </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tout vient de Lui, tout est à Lui</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ouvrons nos cœurs aux affamés et aux assoiffés </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endParaRPr lang="fr-FR" sz="2400" dirty="0">
              <a:solidFill>
                <a:srgbClr val="FFFF00"/>
              </a:solidFill>
            </a:endParaRPr>
          </a:p>
          <a:p>
            <a:endParaRPr lang="fr-FR" sz="2400" b="1" dirty="0">
              <a:solidFill>
                <a:srgbClr val="FFFF00"/>
              </a:solidFill>
            </a:endParaRPr>
          </a:p>
          <a:p>
            <a:endParaRPr lang="fr-FR" sz="2400" dirty="0">
              <a:solidFill>
                <a:srgbClr val="FFFF00"/>
              </a:solidFill>
            </a:endParaRPr>
          </a:p>
        </p:txBody>
      </p:sp>
    </p:spTree>
    <p:extLst>
      <p:ext uri="{BB962C8B-B14F-4D97-AF65-F5344CB8AC3E}">
        <p14:creationId xmlns:p14="http://schemas.microsoft.com/office/powerpoint/2010/main" val="3108277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38621" y="1483458"/>
            <a:ext cx="7047914" cy="4770537"/>
          </a:xfrm>
          <a:prstGeom prst="rect">
            <a:avLst/>
          </a:prstGeom>
          <a:noFill/>
        </p:spPr>
        <p:txBody>
          <a:bodyPr wrap="square" rtlCol="0">
            <a:spAutoFit/>
          </a:bodyPr>
          <a:lstStyle/>
          <a:p>
            <a:r>
              <a:rPr lang="fr-FR" sz="4000" b="1" dirty="0" err="1">
                <a:solidFill>
                  <a:srgbClr val="FFFF00"/>
                </a:solidFill>
              </a:rPr>
              <a:t>Misericordes</a:t>
            </a:r>
            <a:r>
              <a:rPr lang="fr-FR" sz="4000" b="1" dirty="0">
                <a:solidFill>
                  <a:srgbClr val="FFFF00"/>
                </a:solidFill>
              </a:rPr>
              <a:t> </a:t>
            </a:r>
            <a:r>
              <a:rPr lang="fr-FR" sz="4000" b="1" dirty="0" err="1">
                <a:solidFill>
                  <a:srgbClr val="FFFF00"/>
                </a:solidFill>
              </a:rPr>
              <a:t>sicut</a:t>
            </a:r>
            <a:r>
              <a:rPr lang="fr-FR" sz="4000" b="1" dirty="0">
                <a:solidFill>
                  <a:srgbClr val="FFFF00"/>
                </a:solidFill>
              </a:rPr>
              <a:t> Pater ! </a:t>
            </a:r>
            <a:endParaRPr lang="fr-FR" sz="4000" b="1" dirty="0" smtClean="0">
              <a:solidFill>
                <a:srgbClr val="FFFF00"/>
              </a:solidFill>
            </a:endParaRPr>
          </a:p>
          <a:p>
            <a:endParaRPr lang="fr-FR" sz="2400" b="1" dirty="0" smtClean="0">
              <a:solidFill>
                <a:srgbClr val="FFFF00"/>
              </a:solidFill>
            </a:endParaRPr>
          </a:p>
          <a:p>
            <a:r>
              <a:rPr lang="fr-FR" sz="2400" dirty="0">
                <a:solidFill>
                  <a:srgbClr val="FFFF00"/>
                </a:solidFill>
              </a:rPr>
              <a:t>3. Demandons les sept dons de l’Esprit</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source de tous les biens, soulagement le plus doux</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réconfortés par Lui, offrons le réconfort</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en toute occasion l’amour espère et persévère </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endParaRPr lang="fr-FR" sz="2400" dirty="0">
              <a:solidFill>
                <a:srgbClr val="FFFF00"/>
              </a:solidFill>
            </a:endParaRPr>
          </a:p>
          <a:p>
            <a:endParaRPr lang="fr-FR" sz="2400" b="1" dirty="0">
              <a:solidFill>
                <a:srgbClr val="FFFF00"/>
              </a:solidFill>
            </a:endParaRPr>
          </a:p>
          <a:p>
            <a:endParaRPr lang="fr-FR" sz="2400" dirty="0">
              <a:solidFill>
                <a:srgbClr val="FFFF00"/>
              </a:solidFill>
            </a:endParaRPr>
          </a:p>
        </p:txBody>
      </p:sp>
    </p:spTree>
    <p:extLst>
      <p:ext uri="{BB962C8B-B14F-4D97-AF65-F5344CB8AC3E}">
        <p14:creationId xmlns:p14="http://schemas.microsoft.com/office/powerpoint/2010/main" val="1431853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38621" y="1483458"/>
            <a:ext cx="7047914" cy="4770537"/>
          </a:xfrm>
          <a:prstGeom prst="rect">
            <a:avLst/>
          </a:prstGeom>
          <a:noFill/>
        </p:spPr>
        <p:txBody>
          <a:bodyPr wrap="square" rtlCol="0">
            <a:spAutoFit/>
          </a:bodyPr>
          <a:lstStyle/>
          <a:p>
            <a:r>
              <a:rPr lang="fr-FR" sz="4000" b="1" dirty="0" err="1">
                <a:solidFill>
                  <a:srgbClr val="FFFF00"/>
                </a:solidFill>
              </a:rPr>
              <a:t>Misericordes</a:t>
            </a:r>
            <a:r>
              <a:rPr lang="fr-FR" sz="4000" b="1" dirty="0">
                <a:solidFill>
                  <a:srgbClr val="FFFF00"/>
                </a:solidFill>
              </a:rPr>
              <a:t> </a:t>
            </a:r>
            <a:r>
              <a:rPr lang="fr-FR" sz="4000" b="1" dirty="0" err="1">
                <a:solidFill>
                  <a:srgbClr val="FFFF00"/>
                </a:solidFill>
              </a:rPr>
              <a:t>sicut</a:t>
            </a:r>
            <a:r>
              <a:rPr lang="fr-FR" sz="4000" b="1" dirty="0">
                <a:solidFill>
                  <a:srgbClr val="FFFF00"/>
                </a:solidFill>
              </a:rPr>
              <a:t> Pater ! </a:t>
            </a:r>
            <a:endParaRPr lang="fr-FR" sz="4000" b="1" dirty="0" smtClean="0">
              <a:solidFill>
                <a:srgbClr val="FFFF00"/>
              </a:solidFill>
            </a:endParaRPr>
          </a:p>
          <a:p>
            <a:endParaRPr lang="fr-FR" sz="2400" b="1" dirty="0" smtClean="0">
              <a:solidFill>
                <a:srgbClr val="FFFF00"/>
              </a:solidFill>
            </a:endParaRPr>
          </a:p>
          <a:p>
            <a:r>
              <a:rPr lang="fr-FR" sz="2400" dirty="0">
                <a:solidFill>
                  <a:srgbClr val="FFFF00"/>
                </a:solidFill>
              </a:rPr>
              <a:t>4. Demandons la paix au Dieu de toute paix</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la terre attend l’</a:t>
            </a:r>
            <a:r>
              <a:rPr lang="fr-FR" sz="2400" dirty="0" err="1">
                <a:solidFill>
                  <a:srgbClr val="FFFF00"/>
                </a:solidFill>
              </a:rPr>
              <a:t>Evangile</a:t>
            </a:r>
            <a:r>
              <a:rPr lang="fr-FR" sz="2400" dirty="0">
                <a:solidFill>
                  <a:srgbClr val="FFFF00"/>
                </a:solidFill>
              </a:rPr>
              <a:t> du Royaume </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joie et pardon dans le cœur des petits</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r>
              <a:rPr lang="fr-FR" sz="2400" dirty="0">
                <a:solidFill>
                  <a:srgbClr val="FFFF00"/>
                </a:solidFill>
              </a:rPr>
              <a:t/>
            </a:r>
            <a:br>
              <a:rPr lang="fr-FR" sz="2400" dirty="0">
                <a:solidFill>
                  <a:srgbClr val="FFFF00"/>
                </a:solidFill>
              </a:rPr>
            </a:br>
            <a:r>
              <a:rPr lang="fr-FR" sz="2400" dirty="0">
                <a:solidFill>
                  <a:srgbClr val="FFFF00"/>
                </a:solidFill>
              </a:rPr>
              <a:t>seront nouveaux les cieux et la terre </a:t>
            </a:r>
            <a:br>
              <a:rPr lang="fr-FR" sz="2400" dirty="0">
                <a:solidFill>
                  <a:srgbClr val="FFFF00"/>
                </a:solidFill>
              </a:rPr>
            </a:br>
            <a:r>
              <a:rPr lang="fr-FR" sz="2400" i="1" dirty="0">
                <a:solidFill>
                  <a:srgbClr val="FFFF00"/>
                </a:solidFill>
              </a:rPr>
              <a:t>	in </a:t>
            </a:r>
            <a:r>
              <a:rPr lang="fr-FR" sz="2400" i="1" dirty="0" err="1">
                <a:solidFill>
                  <a:srgbClr val="FFFF00"/>
                </a:solidFill>
              </a:rPr>
              <a:t>aeternum</a:t>
            </a:r>
            <a:r>
              <a:rPr lang="fr-FR" sz="2400" i="1" dirty="0">
                <a:solidFill>
                  <a:srgbClr val="FFFF00"/>
                </a:solidFill>
              </a:rPr>
              <a:t> </a:t>
            </a:r>
            <a:r>
              <a:rPr lang="fr-FR" sz="2400" i="1" dirty="0" err="1">
                <a:solidFill>
                  <a:srgbClr val="FFFF00"/>
                </a:solidFill>
              </a:rPr>
              <a:t>misericordia</a:t>
            </a:r>
            <a:r>
              <a:rPr lang="fr-FR" sz="2400" i="1" dirty="0">
                <a:solidFill>
                  <a:srgbClr val="FFFF00"/>
                </a:solidFill>
              </a:rPr>
              <a:t> </a:t>
            </a:r>
            <a:r>
              <a:rPr lang="fr-FR" sz="2400" i="1" dirty="0" err="1">
                <a:solidFill>
                  <a:srgbClr val="FFFF00"/>
                </a:solidFill>
              </a:rPr>
              <a:t>eius</a:t>
            </a:r>
            <a:endParaRPr lang="fr-FR" sz="2400" dirty="0">
              <a:solidFill>
                <a:srgbClr val="FFFF00"/>
              </a:solidFill>
            </a:endParaRPr>
          </a:p>
          <a:p>
            <a:endParaRPr lang="fr-FR" sz="2400" b="1" dirty="0">
              <a:solidFill>
                <a:srgbClr val="FFFF00"/>
              </a:solidFill>
            </a:endParaRPr>
          </a:p>
          <a:p>
            <a:endParaRPr lang="fr-FR" sz="2400" dirty="0">
              <a:solidFill>
                <a:srgbClr val="FFFF00"/>
              </a:solidFill>
            </a:endParaRPr>
          </a:p>
        </p:txBody>
      </p:sp>
    </p:spTree>
    <p:extLst>
      <p:ext uri="{BB962C8B-B14F-4D97-AF65-F5344CB8AC3E}">
        <p14:creationId xmlns:p14="http://schemas.microsoft.com/office/powerpoint/2010/main" val="2224576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742481" y="877637"/>
            <a:ext cx="7047914" cy="5262979"/>
          </a:xfrm>
          <a:prstGeom prst="rect">
            <a:avLst/>
          </a:prstGeom>
          <a:noFill/>
        </p:spPr>
        <p:txBody>
          <a:bodyPr wrap="square" rtlCol="0">
            <a:spAutoFit/>
          </a:bodyPr>
          <a:lstStyle/>
          <a:p>
            <a:r>
              <a:rPr lang="fr-FR" sz="2400" dirty="0">
                <a:solidFill>
                  <a:srgbClr val="FFFF00"/>
                </a:solidFill>
              </a:rPr>
              <a:t>« La miséricorde est, dans l’Écriture, le mot-clé pour indiquer l’agir de Dieu envers nous. Son amour n’est pas seulement affirmé, mais il est rendu visible et tangible. D’ailleurs, l’amour ne peut jamais être un mot abstrait. Par nature, il est vie concrète : intentions, attitudes, comportements qui se vérifient dans l’agir quotidien. La miséricorde de Dieu est sa responsabilité envers nous. Il se sent responsable, c’est-à-dire qu’il veut notre bien et nous voir heureux, remplis de joie et de paix. L’amour miséricordieux des chrétiens doit être sur la même longueur d’onde. Comme le Père aime, ainsi aiment les enfants. Comme il est miséricordieux, ainsi sommes-nous appelés à être miséricordieux les uns envers les autres. » (§ 9)</a:t>
            </a: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3121913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968283" y="1784969"/>
            <a:ext cx="7047914" cy="3785652"/>
          </a:xfrm>
          <a:prstGeom prst="rect">
            <a:avLst/>
          </a:prstGeom>
          <a:noFill/>
        </p:spPr>
        <p:txBody>
          <a:bodyPr wrap="square" rtlCol="0">
            <a:spAutoFit/>
          </a:bodyPr>
          <a:lstStyle/>
          <a:p>
            <a:r>
              <a:rPr lang="fr-FR" sz="2400" dirty="0">
                <a:solidFill>
                  <a:srgbClr val="FFFF00"/>
                </a:solidFill>
              </a:rPr>
              <a:t>« L’Église a pour mission d’annoncer la miséricorde de Dieu, cœur battant de l’Évangile, qu’elle doit faire parvenir au cœur et à l’esprit de tous (en allant) à la rencontre de tous, sans exclure personne. </a:t>
            </a:r>
            <a:r>
              <a:rPr lang="fr-FR" sz="2400" dirty="0" smtClean="0">
                <a:solidFill>
                  <a:srgbClr val="FFFF00"/>
                </a:solidFill>
              </a:rPr>
              <a:t>(…) Il </a:t>
            </a:r>
            <a:r>
              <a:rPr lang="fr-FR" sz="2400" dirty="0">
                <a:solidFill>
                  <a:srgbClr val="FFFF00"/>
                </a:solidFill>
              </a:rPr>
              <a:t>est déterminant pour l’Église et pour la crédibilité de son annonce de vivre et de témoigner elle-même de la miséricorde. Son langage et ses gestes doivent transmettre la miséricorde pour pénétrer le cœur des personnes et les inciter à retrouver le chemin du retour au Père. » (§ 12)</a:t>
            </a: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733882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09721" y="1784969"/>
            <a:ext cx="7047914" cy="3785652"/>
          </a:xfrm>
          <a:prstGeom prst="rect">
            <a:avLst/>
          </a:prstGeom>
          <a:noFill/>
        </p:spPr>
        <p:txBody>
          <a:bodyPr wrap="square" rtlCol="0">
            <a:spAutoFit/>
          </a:bodyPr>
          <a:lstStyle/>
          <a:p>
            <a:r>
              <a:rPr lang="fr-FR" sz="2400" dirty="0">
                <a:solidFill>
                  <a:srgbClr val="FFFF00"/>
                </a:solidFill>
              </a:rPr>
              <a:t>« Redécouvrons les </a:t>
            </a:r>
            <a:r>
              <a:rPr lang="fr-FR" sz="2400" b="1" i="1" dirty="0">
                <a:solidFill>
                  <a:srgbClr val="FFFF00"/>
                </a:solidFill>
              </a:rPr>
              <a:t>œuvres de</a:t>
            </a:r>
            <a:r>
              <a:rPr lang="fr-FR" sz="2400" dirty="0">
                <a:solidFill>
                  <a:srgbClr val="FFFF00"/>
                </a:solidFill>
              </a:rPr>
              <a:t> </a:t>
            </a:r>
            <a:r>
              <a:rPr lang="fr-FR" sz="2400" b="1" i="1" dirty="0">
                <a:solidFill>
                  <a:srgbClr val="FFFF00"/>
                </a:solidFill>
              </a:rPr>
              <a:t>miséricorde corporelles</a:t>
            </a:r>
            <a:r>
              <a:rPr lang="fr-FR" sz="2400" i="1" dirty="0">
                <a:solidFill>
                  <a:srgbClr val="FFFF00"/>
                </a:solidFill>
              </a:rPr>
              <a:t> </a:t>
            </a:r>
            <a:r>
              <a:rPr lang="fr-FR" sz="2400" dirty="0">
                <a:solidFill>
                  <a:srgbClr val="FFFF00"/>
                </a:solidFill>
              </a:rPr>
              <a:t>: donner à manger aux affamés, donner à boire à ceux qui ont soif, vêtir ceux qui sont nus, accueillir les étrangers, assister les malades, visiter les prisonniers, ensevelir les morts. Et n’oublions pas les </a:t>
            </a:r>
            <a:r>
              <a:rPr lang="fr-FR" sz="2400" b="1" i="1" dirty="0">
                <a:solidFill>
                  <a:srgbClr val="FFFF00"/>
                </a:solidFill>
              </a:rPr>
              <a:t>œuvres de miséricorde spirituelles</a:t>
            </a:r>
            <a:r>
              <a:rPr lang="fr-FR" sz="2400" dirty="0">
                <a:solidFill>
                  <a:srgbClr val="FFFF00"/>
                </a:solidFill>
              </a:rPr>
              <a:t> : conseiller ceux qui sont dans le doute, enseigner les ignorants, avertir les pécheurs, consoler les affligés, pardonner les offenses, supporter patiemment les personnes ennuyeuses, prier Dieu pour les vivants et pour les morts. » (§ 15)</a:t>
            </a: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4161146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888271" y="2457053"/>
            <a:ext cx="7047914" cy="1938992"/>
          </a:xfrm>
          <a:prstGeom prst="rect">
            <a:avLst/>
          </a:prstGeom>
          <a:noFill/>
        </p:spPr>
        <p:txBody>
          <a:bodyPr wrap="square" rtlCol="0">
            <a:spAutoFit/>
          </a:bodyPr>
          <a:lstStyle/>
          <a:p>
            <a:r>
              <a:rPr lang="fr-FR" sz="2400" dirty="0">
                <a:solidFill>
                  <a:srgbClr val="FFFF00"/>
                </a:solidFill>
              </a:rPr>
              <a:t>« Que la prédication de Jésus soit de nouveau visible dans les réponses de foi que les chrétiens sont amenés à donner par leur témoignage. Que les paroles de l’Apôtre nous accompagnent : </a:t>
            </a:r>
            <a:r>
              <a:rPr lang="fr-FR" sz="2400" baseline="30000" dirty="0">
                <a:solidFill>
                  <a:srgbClr val="FFFF00"/>
                </a:solidFill>
              </a:rPr>
              <a:t>«</a:t>
            </a:r>
            <a:r>
              <a:rPr lang="fr-FR" sz="2400" dirty="0">
                <a:solidFill>
                  <a:srgbClr val="FFFF00"/>
                </a:solidFill>
              </a:rPr>
              <a:t> celui qui pratique la miséricorde, qu’il ait le sourire </a:t>
            </a:r>
            <a:r>
              <a:rPr lang="fr-FR" sz="2400" baseline="30000" dirty="0">
                <a:solidFill>
                  <a:srgbClr val="FFFF00"/>
                </a:solidFill>
              </a:rPr>
              <a:t>»</a:t>
            </a:r>
            <a:r>
              <a:rPr lang="fr-FR" sz="2400" dirty="0">
                <a:solidFill>
                  <a:srgbClr val="FFFF00"/>
                </a:solidFill>
              </a:rPr>
              <a:t> (</a:t>
            </a:r>
            <a:r>
              <a:rPr lang="fr-FR" sz="2400" dirty="0" err="1">
                <a:solidFill>
                  <a:srgbClr val="FFFF00"/>
                </a:solidFill>
              </a:rPr>
              <a:t>Rm</a:t>
            </a:r>
            <a:r>
              <a:rPr lang="fr-FR" sz="2400" dirty="0">
                <a:solidFill>
                  <a:srgbClr val="FFFF00"/>
                </a:solidFill>
              </a:rPr>
              <a:t> 12, 8). » (§ 16)</a:t>
            </a: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4208438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194085" y="1018148"/>
            <a:ext cx="7047914" cy="5262979"/>
          </a:xfrm>
          <a:prstGeom prst="rect">
            <a:avLst/>
          </a:prstGeom>
          <a:noFill/>
        </p:spPr>
        <p:txBody>
          <a:bodyPr wrap="square" rtlCol="0">
            <a:spAutoFit/>
          </a:bodyPr>
          <a:lstStyle/>
          <a:p>
            <a:r>
              <a:rPr lang="fr-FR" sz="2400" dirty="0">
                <a:solidFill>
                  <a:srgbClr val="FFFF00"/>
                </a:solidFill>
              </a:rPr>
              <a:t>Seigneur Tu m’appelles,</a:t>
            </a:r>
          </a:p>
          <a:p>
            <a:r>
              <a:rPr lang="fr-FR" sz="2400" dirty="0">
                <a:solidFill>
                  <a:srgbClr val="FFFF00"/>
                </a:solidFill>
              </a:rPr>
              <a:t>Tu m’appelles avec mon frère.</a:t>
            </a:r>
          </a:p>
          <a:p>
            <a:r>
              <a:rPr lang="fr-FR" sz="2400" dirty="0">
                <a:solidFill>
                  <a:srgbClr val="FFFF00"/>
                </a:solidFill>
              </a:rPr>
              <a:t>Tu nous rassembles et nous envoies.</a:t>
            </a:r>
          </a:p>
          <a:p>
            <a:r>
              <a:rPr lang="fr-FR" sz="2400" dirty="0">
                <a:solidFill>
                  <a:srgbClr val="FFFF00"/>
                </a:solidFill>
              </a:rPr>
              <a:t>Fais de nous Tes disciples, missionnaires de Ta Miséricorde, au souffle de Ton Esprit.</a:t>
            </a:r>
          </a:p>
          <a:p>
            <a:r>
              <a:rPr lang="fr-FR" sz="2400" dirty="0">
                <a:solidFill>
                  <a:srgbClr val="FFFF00"/>
                </a:solidFill>
              </a:rPr>
              <a:t>Fais Ta demeure en nous Seigneur !</a:t>
            </a:r>
          </a:p>
          <a:p>
            <a:r>
              <a:rPr lang="fr-FR" sz="2400" dirty="0">
                <a:solidFill>
                  <a:srgbClr val="FFFF00"/>
                </a:solidFill>
              </a:rPr>
              <a:t> </a:t>
            </a:r>
          </a:p>
          <a:p>
            <a:r>
              <a:rPr lang="fr-FR" sz="2400" dirty="0">
                <a:solidFill>
                  <a:srgbClr val="FFFF00"/>
                </a:solidFill>
              </a:rPr>
              <a:t>Allons !</a:t>
            </a:r>
          </a:p>
          <a:p>
            <a:r>
              <a:rPr lang="fr-FR" sz="2400" dirty="0">
                <a:solidFill>
                  <a:srgbClr val="FFFF00"/>
                </a:solidFill>
              </a:rPr>
              <a:t>Jusqu’aux confins de nos frontières,</a:t>
            </a:r>
          </a:p>
          <a:p>
            <a:r>
              <a:rPr lang="fr-FR" sz="2400" dirty="0">
                <a:solidFill>
                  <a:srgbClr val="FFFF00"/>
                </a:solidFill>
              </a:rPr>
              <a:t>Visibles et invisibles,</a:t>
            </a:r>
          </a:p>
          <a:p>
            <a:r>
              <a:rPr lang="fr-FR" sz="2400" dirty="0">
                <a:solidFill>
                  <a:srgbClr val="FFFF00"/>
                </a:solidFill>
              </a:rPr>
              <a:t>Jusqu’au « sans toit », « sans terre », « sans frère »,</a:t>
            </a:r>
          </a:p>
          <a:p>
            <a:r>
              <a:rPr lang="fr-FR" sz="2400" dirty="0">
                <a:solidFill>
                  <a:srgbClr val="FFFF00"/>
                </a:solidFill>
              </a:rPr>
              <a:t>Allons, sortons !</a:t>
            </a:r>
          </a:p>
          <a:p>
            <a:r>
              <a:rPr lang="fr-FR" sz="2400" dirty="0">
                <a:solidFill>
                  <a:srgbClr val="FFFF00"/>
                </a:solidFill>
              </a:rPr>
              <a:t>Avec Toi Seigneur, jusqu’au bout de l’Amour !</a:t>
            </a:r>
          </a:p>
          <a:p>
            <a:r>
              <a:rPr lang="fr-FR" sz="2400" dirty="0">
                <a:solidFill>
                  <a:srgbClr val="FFFF00"/>
                </a:solidFill>
              </a:rPr>
              <a:t>Viens toi aussi, allons, c’est l’heure !</a:t>
            </a:r>
          </a:p>
        </p:txBody>
      </p:sp>
    </p:spTree>
    <p:extLst>
      <p:ext uri="{BB962C8B-B14F-4D97-AF65-F5344CB8AC3E}">
        <p14:creationId xmlns:p14="http://schemas.microsoft.com/office/powerpoint/2010/main" val="3079330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968283" y="1246969"/>
            <a:ext cx="7047914" cy="4524315"/>
          </a:xfrm>
          <a:prstGeom prst="rect">
            <a:avLst/>
          </a:prstGeom>
          <a:noFill/>
        </p:spPr>
        <p:txBody>
          <a:bodyPr wrap="square" rtlCol="0">
            <a:spAutoFit/>
          </a:bodyPr>
          <a:lstStyle/>
          <a:p>
            <a:r>
              <a:rPr lang="fr-FR" sz="2400" dirty="0">
                <a:solidFill>
                  <a:srgbClr val="FFFF00"/>
                </a:solidFill>
              </a:rPr>
              <a:t>« Nous avons toujours besoin de contempler le mystère de la miséricorde. Elle est source de joie, de sérénité et de paix. Elle est la condition de notre salut. Miséricorde est le mot qui révèle le mystère de la Sainte Trinité. La miséricorde, c’est l’acte ultime et suprême par lequel Dieu vient à notre rencontre. La miséricorde, c’est la loi fondamentale qui habite le cœur de chacun lorsqu’il jette un regard sincère sur le frère qu’il rencontre sur le chemin de la vie. La miséricorde, c’est le chemin qui unit Dieu et l’homme, pour qu’il ouvre son cœur à l’espérance d’être aimé pour toujours malgré les limites de notre péché. » (§ 2)</a:t>
            </a: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32206405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742481" y="1235752"/>
            <a:ext cx="7047914" cy="1200329"/>
          </a:xfrm>
          <a:prstGeom prst="rect">
            <a:avLst/>
          </a:prstGeom>
          <a:noFill/>
        </p:spPr>
        <p:txBody>
          <a:bodyPr wrap="square" rtlCol="0">
            <a:spAutoFit/>
          </a:bodyPr>
          <a:lstStyle/>
          <a:p>
            <a:r>
              <a:rPr lang="fr-FR" sz="2400" dirty="0">
                <a:solidFill>
                  <a:srgbClr val="FFFF00"/>
                </a:solidFill>
              </a:rPr>
              <a:t>La miséricorde, </a:t>
            </a:r>
            <a:endParaRPr lang="fr-FR" sz="2400" dirty="0" smtClean="0">
              <a:solidFill>
                <a:srgbClr val="FFFF00"/>
              </a:solidFill>
            </a:endParaRPr>
          </a:p>
          <a:p>
            <a:r>
              <a:rPr lang="fr-FR" sz="2400" dirty="0" smtClean="0">
                <a:solidFill>
                  <a:srgbClr val="FFFF00"/>
                </a:solidFill>
              </a:rPr>
              <a:t>c'est </a:t>
            </a:r>
            <a:r>
              <a:rPr lang="fr-FR" sz="2400" dirty="0">
                <a:solidFill>
                  <a:srgbClr val="FFFF00"/>
                </a:solidFill>
              </a:rPr>
              <a:t>le cœur de Dieu qui entre en action dans le ministère de Jésus.</a:t>
            </a:r>
          </a:p>
        </p:txBody>
      </p:sp>
    </p:spTree>
    <p:extLst>
      <p:ext uri="{BB962C8B-B14F-4D97-AF65-F5344CB8AC3E}">
        <p14:creationId xmlns:p14="http://schemas.microsoft.com/office/powerpoint/2010/main" val="2607325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742481" y="1235752"/>
            <a:ext cx="7047914" cy="1200329"/>
          </a:xfrm>
          <a:prstGeom prst="rect">
            <a:avLst/>
          </a:prstGeom>
          <a:noFill/>
        </p:spPr>
        <p:txBody>
          <a:bodyPr wrap="square" rtlCol="0">
            <a:spAutoFit/>
          </a:bodyPr>
          <a:lstStyle/>
          <a:p>
            <a:r>
              <a:rPr lang="fr-FR" sz="2400" dirty="0">
                <a:solidFill>
                  <a:srgbClr val="FFFF00"/>
                </a:solidFill>
              </a:rPr>
              <a:t>La miséricorde, </a:t>
            </a:r>
            <a:endParaRPr lang="fr-FR" sz="2400" dirty="0" smtClean="0">
              <a:solidFill>
                <a:srgbClr val="FFFF00"/>
              </a:solidFill>
            </a:endParaRPr>
          </a:p>
          <a:p>
            <a:r>
              <a:rPr lang="fr-FR" sz="2400" dirty="0" smtClean="0">
                <a:solidFill>
                  <a:srgbClr val="FFFF00"/>
                </a:solidFill>
              </a:rPr>
              <a:t>c'est </a:t>
            </a:r>
            <a:r>
              <a:rPr lang="fr-FR" sz="2400" dirty="0">
                <a:solidFill>
                  <a:srgbClr val="FFFF00"/>
                </a:solidFill>
              </a:rPr>
              <a:t>le cœur de Dieu qui entre en action dans le ministère de Jésus.</a:t>
            </a:r>
          </a:p>
        </p:txBody>
      </p:sp>
      <p:sp>
        <p:nvSpPr>
          <p:cNvPr id="2" name="ZoneTexte 1"/>
          <p:cNvSpPr txBox="1"/>
          <p:nvPr/>
        </p:nvSpPr>
        <p:spPr>
          <a:xfrm>
            <a:off x="4547812" y="2900964"/>
            <a:ext cx="6200077" cy="1569660"/>
          </a:xfrm>
          <a:prstGeom prst="rect">
            <a:avLst/>
          </a:prstGeom>
          <a:noFill/>
        </p:spPr>
        <p:txBody>
          <a:bodyPr wrap="square" rtlCol="0">
            <a:spAutoFit/>
          </a:bodyPr>
          <a:lstStyle/>
          <a:p>
            <a:r>
              <a:rPr lang="fr-FR" sz="2400" dirty="0">
                <a:solidFill>
                  <a:srgbClr val="FFFF00"/>
                </a:solidFill>
              </a:rPr>
              <a:t>La miséricorde, </a:t>
            </a:r>
            <a:endParaRPr lang="fr-FR" sz="2400" dirty="0" smtClean="0">
              <a:solidFill>
                <a:srgbClr val="FFFF00"/>
              </a:solidFill>
            </a:endParaRPr>
          </a:p>
          <a:p>
            <a:r>
              <a:rPr lang="fr-FR" sz="2400" dirty="0" smtClean="0">
                <a:solidFill>
                  <a:srgbClr val="FFFF00"/>
                </a:solidFill>
              </a:rPr>
              <a:t>c'est </a:t>
            </a:r>
            <a:r>
              <a:rPr lang="fr-FR" sz="2400" dirty="0">
                <a:solidFill>
                  <a:srgbClr val="FFFF00"/>
                </a:solidFill>
              </a:rPr>
              <a:t>le mystère d’un amour qui se révèle, s'approche et qui nous soulève d'une espérance nouvelle.</a:t>
            </a:r>
          </a:p>
        </p:txBody>
      </p:sp>
    </p:spTree>
    <p:extLst>
      <p:ext uri="{BB962C8B-B14F-4D97-AF65-F5344CB8AC3E}">
        <p14:creationId xmlns:p14="http://schemas.microsoft.com/office/powerpoint/2010/main" val="681528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742481" y="1235752"/>
            <a:ext cx="7047914" cy="1200329"/>
          </a:xfrm>
          <a:prstGeom prst="rect">
            <a:avLst/>
          </a:prstGeom>
          <a:noFill/>
        </p:spPr>
        <p:txBody>
          <a:bodyPr wrap="square" rtlCol="0">
            <a:spAutoFit/>
          </a:bodyPr>
          <a:lstStyle/>
          <a:p>
            <a:r>
              <a:rPr lang="fr-FR" sz="2400" dirty="0">
                <a:solidFill>
                  <a:srgbClr val="FFFF00"/>
                </a:solidFill>
              </a:rPr>
              <a:t>La miséricorde, </a:t>
            </a:r>
            <a:endParaRPr lang="fr-FR" sz="2400" dirty="0" smtClean="0">
              <a:solidFill>
                <a:srgbClr val="FFFF00"/>
              </a:solidFill>
            </a:endParaRPr>
          </a:p>
          <a:p>
            <a:r>
              <a:rPr lang="fr-FR" sz="2400" dirty="0" smtClean="0">
                <a:solidFill>
                  <a:srgbClr val="FFFF00"/>
                </a:solidFill>
              </a:rPr>
              <a:t>c'est </a:t>
            </a:r>
            <a:r>
              <a:rPr lang="fr-FR" sz="2400" dirty="0">
                <a:solidFill>
                  <a:srgbClr val="FFFF00"/>
                </a:solidFill>
              </a:rPr>
              <a:t>le cœur de Dieu qui entre en action dans le ministère de Jésus.</a:t>
            </a:r>
          </a:p>
        </p:txBody>
      </p:sp>
      <p:sp>
        <p:nvSpPr>
          <p:cNvPr id="2" name="ZoneTexte 1"/>
          <p:cNvSpPr txBox="1"/>
          <p:nvPr/>
        </p:nvSpPr>
        <p:spPr>
          <a:xfrm>
            <a:off x="4547812" y="2900964"/>
            <a:ext cx="6200077" cy="1569660"/>
          </a:xfrm>
          <a:prstGeom prst="rect">
            <a:avLst/>
          </a:prstGeom>
          <a:noFill/>
        </p:spPr>
        <p:txBody>
          <a:bodyPr wrap="square" rtlCol="0">
            <a:spAutoFit/>
          </a:bodyPr>
          <a:lstStyle/>
          <a:p>
            <a:r>
              <a:rPr lang="fr-FR" sz="2400" dirty="0">
                <a:solidFill>
                  <a:srgbClr val="FFFF00"/>
                </a:solidFill>
              </a:rPr>
              <a:t>La miséricorde, </a:t>
            </a:r>
            <a:endParaRPr lang="fr-FR" sz="2400" dirty="0" smtClean="0">
              <a:solidFill>
                <a:srgbClr val="FFFF00"/>
              </a:solidFill>
            </a:endParaRPr>
          </a:p>
          <a:p>
            <a:r>
              <a:rPr lang="fr-FR" sz="2400" dirty="0" smtClean="0">
                <a:solidFill>
                  <a:srgbClr val="FFFF00"/>
                </a:solidFill>
              </a:rPr>
              <a:t>c'est </a:t>
            </a:r>
            <a:r>
              <a:rPr lang="fr-FR" sz="2400" dirty="0">
                <a:solidFill>
                  <a:srgbClr val="FFFF00"/>
                </a:solidFill>
              </a:rPr>
              <a:t>le mystère d’un amour qui se révèle, s'approche et qui nous soulève d'une espérance nouvelle.</a:t>
            </a:r>
          </a:p>
        </p:txBody>
      </p:sp>
      <p:sp>
        <p:nvSpPr>
          <p:cNvPr id="3" name="ZoneTexte 2"/>
          <p:cNvSpPr txBox="1"/>
          <p:nvPr/>
        </p:nvSpPr>
        <p:spPr>
          <a:xfrm>
            <a:off x="2832633" y="4882175"/>
            <a:ext cx="4958366" cy="830997"/>
          </a:xfrm>
          <a:prstGeom prst="rect">
            <a:avLst/>
          </a:prstGeom>
          <a:noFill/>
        </p:spPr>
        <p:txBody>
          <a:bodyPr wrap="square" rtlCol="0">
            <a:spAutoFit/>
          </a:bodyPr>
          <a:lstStyle/>
          <a:p>
            <a:r>
              <a:rPr lang="fr-FR" sz="2400" dirty="0">
                <a:solidFill>
                  <a:srgbClr val="FFFF00"/>
                </a:solidFill>
              </a:rPr>
              <a:t>La miséricorde, </a:t>
            </a:r>
            <a:endParaRPr lang="fr-FR" sz="2400" dirty="0" smtClean="0">
              <a:solidFill>
                <a:srgbClr val="FFFF00"/>
              </a:solidFill>
            </a:endParaRPr>
          </a:p>
          <a:p>
            <a:r>
              <a:rPr lang="fr-FR" sz="2400" dirty="0" smtClean="0">
                <a:solidFill>
                  <a:srgbClr val="FFFF00"/>
                </a:solidFill>
              </a:rPr>
              <a:t>c'est </a:t>
            </a:r>
            <a:r>
              <a:rPr lang="fr-FR" sz="2400" dirty="0">
                <a:solidFill>
                  <a:srgbClr val="FFFF00"/>
                </a:solidFill>
              </a:rPr>
              <a:t>la figure même du Christ.</a:t>
            </a:r>
          </a:p>
        </p:txBody>
      </p:sp>
    </p:spTree>
    <p:extLst>
      <p:ext uri="{BB962C8B-B14F-4D97-AF65-F5344CB8AC3E}">
        <p14:creationId xmlns:p14="http://schemas.microsoft.com/office/powerpoint/2010/main" val="6482926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38620" y="1483458"/>
            <a:ext cx="8625454" cy="4401205"/>
          </a:xfrm>
          <a:prstGeom prst="rect">
            <a:avLst/>
          </a:prstGeom>
          <a:noFill/>
        </p:spPr>
        <p:txBody>
          <a:bodyPr wrap="square" rtlCol="0">
            <a:spAutoFit/>
          </a:bodyPr>
          <a:lstStyle/>
          <a:p>
            <a:r>
              <a:rPr lang="fr-FR" sz="4000" dirty="0" smtClean="0">
                <a:solidFill>
                  <a:srgbClr val="FFFF00"/>
                </a:solidFill>
                <a:latin typeface="Algerian" panose="04020705040A02060702" pitchFamily="82" charset="0"/>
              </a:rPr>
              <a:t>BONNE JOURNÉE,</a:t>
            </a:r>
          </a:p>
          <a:p>
            <a:r>
              <a:rPr lang="fr-FR" sz="4000" dirty="0" smtClean="0">
                <a:solidFill>
                  <a:srgbClr val="FFFF00"/>
                </a:solidFill>
                <a:latin typeface="Algerian" panose="04020705040A02060702" pitchFamily="82" charset="0"/>
              </a:rPr>
              <a:t/>
            </a:r>
            <a:br>
              <a:rPr lang="fr-FR" sz="4000" dirty="0" smtClean="0">
                <a:solidFill>
                  <a:srgbClr val="FFFF00"/>
                </a:solidFill>
                <a:latin typeface="Algerian" panose="04020705040A02060702" pitchFamily="82" charset="0"/>
              </a:rPr>
            </a:br>
            <a:r>
              <a:rPr lang="fr-FR" sz="4000" dirty="0" smtClean="0">
                <a:solidFill>
                  <a:srgbClr val="FFFF00"/>
                </a:solidFill>
                <a:latin typeface="Algerian" panose="04020705040A02060702" pitchFamily="82" charset="0"/>
              </a:rPr>
              <a:t>BONNE PRÉPARATION DE LA </a:t>
            </a:r>
            <a:r>
              <a:rPr lang="fr-FR" sz="4000" dirty="0" err="1" smtClean="0">
                <a:solidFill>
                  <a:srgbClr val="FFFF00"/>
                </a:solidFill>
                <a:latin typeface="Algerian" panose="04020705040A02060702" pitchFamily="82" charset="0"/>
              </a:rPr>
              <a:t>SMM</a:t>
            </a:r>
            <a:r>
              <a:rPr lang="fr-FR" sz="4000" dirty="0" smtClean="0">
                <a:solidFill>
                  <a:srgbClr val="FFFF00"/>
                </a:solidFill>
                <a:latin typeface="Algerian" panose="04020705040A02060702" pitchFamily="82" charset="0"/>
              </a:rPr>
              <a:t>,</a:t>
            </a:r>
            <a:br>
              <a:rPr lang="fr-FR" sz="4000" dirty="0" smtClean="0">
                <a:solidFill>
                  <a:srgbClr val="FFFF00"/>
                </a:solidFill>
                <a:latin typeface="Algerian" panose="04020705040A02060702" pitchFamily="82" charset="0"/>
              </a:rPr>
            </a:br>
            <a:r>
              <a:rPr lang="fr-FR" sz="4000" dirty="0" smtClean="0">
                <a:solidFill>
                  <a:srgbClr val="FFFF00"/>
                </a:solidFill>
                <a:latin typeface="Algerian" panose="04020705040A02060702" pitchFamily="82" charset="0"/>
              </a:rPr>
              <a:t/>
            </a:r>
            <a:br>
              <a:rPr lang="fr-FR" sz="4000" dirty="0" smtClean="0">
                <a:solidFill>
                  <a:srgbClr val="FFFF00"/>
                </a:solidFill>
                <a:latin typeface="Algerian" panose="04020705040A02060702" pitchFamily="82" charset="0"/>
              </a:rPr>
            </a:br>
            <a:r>
              <a:rPr lang="fr-FR" sz="4000" dirty="0" smtClean="0">
                <a:solidFill>
                  <a:srgbClr val="FFFF00"/>
                </a:solidFill>
                <a:latin typeface="Algerian" panose="04020705040A02060702" pitchFamily="82" charset="0"/>
              </a:rPr>
              <a:t>OSEZ </a:t>
            </a:r>
          </a:p>
          <a:p>
            <a:endParaRPr lang="fr-FR" sz="4000" dirty="0" smtClean="0">
              <a:solidFill>
                <a:srgbClr val="FFFF00"/>
              </a:solidFill>
              <a:latin typeface="Algerian" panose="04020705040A02060702" pitchFamily="82" charset="0"/>
            </a:endParaRPr>
          </a:p>
          <a:p>
            <a:r>
              <a:rPr lang="fr-FR" sz="4000" dirty="0" smtClean="0">
                <a:solidFill>
                  <a:srgbClr val="FFFF00"/>
                </a:solidFill>
                <a:latin typeface="Algerian" panose="04020705040A02060702" pitchFamily="82" charset="0"/>
              </a:rPr>
              <a:t>« ANNONCER LA MISÉRICORDE ».</a:t>
            </a:r>
            <a:endParaRPr lang="fr-FR" sz="4000" dirty="0">
              <a:solidFill>
                <a:srgbClr val="FFFF00"/>
              </a:solidFill>
              <a:latin typeface="Algerian" panose="04020705040A02060702" pitchFamily="82" charset="0"/>
            </a:endParaRPr>
          </a:p>
        </p:txBody>
      </p:sp>
    </p:spTree>
    <p:extLst>
      <p:ext uri="{BB962C8B-B14F-4D97-AF65-F5344CB8AC3E}">
        <p14:creationId xmlns:p14="http://schemas.microsoft.com/office/powerpoint/2010/main" val="3181890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09721" y="2174545"/>
            <a:ext cx="7047914" cy="2308324"/>
          </a:xfrm>
          <a:prstGeom prst="rect">
            <a:avLst/>
          </a:prstGeom>
          <a:noFill/>
        </p:spPr>
        <p:txBody>
          <a:bodyPr wrap="square" rtlCol="0">
            <a:spAutoFit/>
          </a:bodyPr>
          <a:lstStyle/>
          <a:p>
            <a:r>
              <a:rPr lang="fr-FR" sz="2400" dirty="0">
                <a:solidFill>
                  <a:srgbClr val="FFFF00"/>
                </a:solidFill>
              </a:rPr>
              <a:t>« Il y a des moments où nous sommes appelés de façon encore plus pressante, à fixer notre regard sur la miséricorde, afin de devenir nous aussi signe efficace de l’agir du Père. » (§ 3</a:t>
            </a:r>
            <a:r>
              <a:rPr lang="fr-FR" sz="2400" dirty="0" smtClean="0">
                <a:solidFill>
                  <a:srgbClr val="FFFF00"/>
                </a:solidFill>
              </a:rPr>
              <a:t>)</a:t>
            </a:r>
          </a:p>
          <a:p>
            <a:endParaRPr lang="fr-FR" sz="2400" dirty="0">
              <a:solidFill>
                <a:srgbClr val="FFFF00"/>
              </a:solidFill>
            </a:endParaRPr>
          </a:p>
          <a:p>
            <a:pPr algn="r"/>
            <a:r>
              <a:rPr lang="fr-FR" sz="2400" dirty="0" smtClean="0">
                <a:solidFill>
                  <a:srgbClr val="FFFF00"/>
                </a:solidFill>
              </a:rPr>
              <a:t>Prions…</a:t>
            </a:r>
            <a:endParaRPr lang="fr-FR" sz="2400" dirty="0">
              <a:solidFill>
                <a:srgbClr val="FFFF00"/>
              </a:solidFill>
            </a:endParaRP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1672921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09721" y="2174545"/>
            <a:ext cx="7047914" cy="2308324"/>
          </a:xfrm>
          <a:prstGeom prst="rect">
            <a:avLst/>
          </a:prstGeom>
          <a:noFill/>
        </p:spPr>
        <p:txBody>
          <a:bodyPr wrap="square" rtlCol="0">
            <a:spAutoFit/>
          </a:bodyPr>
          <a:lstStyle/>
          <a:p>
            <a:r>
              <a:rPr lang="fr-FR" sz="2400" dirty="0">
                <a:solidFill>
                  <a:srgbClr val="FFFF00"/>
                </a:solidFill>
              </a:rPr>
              <a:t>« Face à la gravité du péché, Dieu répond par la plénitude du pardon. La miséricorde sera toujours plus grande que le péché, et nul ne peut imposer une limite à l’amour de Dieu qui pardonne. » (§ 3</a:t>
            </a:r>
            <a:r>
              <a:rPr lang="fr-FR" sz="2400" dirty="0" smtClean="0">
                <a:solidFill>
                  <a:srgbClr val="FFFF00"/>
                </a:solidFill>
              </a:rPr>
              <a:t>)</a:t>
            </a:r>
          </a:p>
          <a:p>
            <a:endParaRPr lang="fr-FR" sz="2400" dirty="0">
              <a:solidFill>
                <a:srgbClr val="FFFF00"/>
              </a:solidFill>
            </a:endParaRPr>
          </a:p>
          <a:p>
            <a:pPr algn="r"/>
            <a:r>
              <a:rPr lang="fr-FR" sz="2400" dirty="0" smtClean="0">
                <a:solidFill>
                  <a:srgbClr val="FFFF00"/>
                </a:solidFill>
              </a:rPr>
              <a:t>Prions…</a:t>
            </a:r>
            <a:endParaRPr lang="fr-FR" sz="2400" dirty="0">
              <a:solidFill>
                <a:srgbClr val="FFFF00"/>
              </a:solidFill>
            </a:endParaRP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1366800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09721" y="2539631"/>
            <a:ext cx="7047914" cy="1938992"/>
          </a:xfrm>
          <a:prstGeom prst="rect">
            <a:avLst/>
          </a:prstGeom>
          <a:noFill/>
        </p:spPr>
        <p:txBody>
          <a:bodyPr wrap="square" rtlCol="0">
            <a:spAutoFit/>
          </a:bodyPr>
          <a:lstStyle/>
          <a:p>
            <a:r>
              <a:rPr lang="fr-FR" sz="2400" dirty="0">
                <a:solidFill>
                  <a:srgbClr val="FFFF00"/>
                </a:solidFill>
              </a:rPr>
              <a:t>« La miséricorde est le propre de Dieu dont la toute-puissance consiste justement à faire miséricorde. » (§ 6</a:t>
            </a:r>
            <a:r>
              <a:rPr lang="fr-FR" sz="2400" dirty="0" smtClean="0">
                <a:solidFill>
                  <a:srgbClr val="FFFF00"/>
                </a:solidFill>
              </a:rPr>
              <a:t>)</a:t>
            </a:r>
          </a:p>
          <a:p>
            <a:endParaRPr lang="fr-FR" sz="2400" dirty="0">
              <a:solidFill>
                <a:srgbClr val="FFFF00"/>
              </a:solidFill>
            </a:endParaRPr>
          </a:p>
          <a:p>
            <a:pPr algn="r"/>
            <a:r>
              <a:rPr lang="fr-FR" sz="2400" dirty="0" smtClean="0">
                <a:solidFill>
                  <a:srgbClr val="FFFF00"/>
                </a:solidFill>
              </a:rPr>
              <a:t>Prions…</a:t>
            </a:r>
            <a:endParaRPr lang="fr-FR" sz="2400" dirty="0">
              <a:solidFill>
                <a:srgbClr val="FFFF00"/>
              </a:solidFill>
            </a:endParaRP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96117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38621" y="1483458"/>
            <a:ext cx="7047914" cy="3785652"/>
          </a:xfrm>
          <a:prstGeom prst="rect">
            <a:avLst/>
          </a:prstGeom>
          <a:noFill/>
        </p:spPr>
        <p:txBody>
          <a:bodyPr wrap="square" rtlCol="0">
            <a:spAutoFit/>
          </a:bodyPr>
          <a:lstStyle/>
          <a:p>
            <a:r>
              <a:rPr lang="fr-FR" sz="2400" dirty="0">
                <a:solidFill>
                  <a:srgbClr val="FFFF00"/>
                </a:solidFill>
              </a:rPr>
              <a:t>« Au cours de cette Année Sainte, nous pourrons faire l’expérience d’ouvrir le cœur à ceux qui vivent dans les périphéries existentielles les plus différentes, que le monde moderne a souvent créées de façon dramatique. Combien de situations de précarité et de souffrance n’existent-elles pas dans le monde d’aujourd’hui ! Combien de blessures ne sont-elles pas imprimées dans la chair de ceux qui n’ont plus de voix parce que leur cri s’est évanoui et s’est tu à cause de l’indifférence des peuples riches ! </a:t>
            </a:r>
            <a:r>
              <a:rPr lang="fr-FR" sz="2400" dirty="0" smtClean="0">
                <a:solidFill>
                  <a:srgbClr val="FFFF00"/>
                </a:solidFill>
              </a:rPr>
              <a:t>(…)</a:t>
            </a:r>
            <a:endParaRPr lang="fr-FR" sz="2400" dirty="0">
              <a:solidFill>
                <a:srgbClr val="FFFF00"/>
              </a:solidFill>
            </a:endParaRP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4067731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3038621" y="1483458"/>
            <a:ext cx="7047914" cy="4154984"/>
          </a:xfrm>
          <a:prstGeom prst="rect">
            <a:avLst/>
          </a:prstGeom>
          <a:noFill/>
        </p:spPr>
        <p:txBody>
          <a:bodyPr wrap="square" rtlCol="0">
            <a:spAutoFit/>
          </a:bodyPr>
          <a:lstStyle/>
          <a:p>
            <a:r>
              <a:rPr lang="fr-FR" sz="2400" dirty="0">
                <a:solidFill>
                  <a:srgbClr val="FFFF00"/>
                </a:solidFill>
              </a:rPr>
              <a:t>Ouvrons nos yeux pour voir les misères du monde, les blessures de tant de frères et sœurs privés de dignité, et sentons-nous appelés à entendre leur cri qui appelle à l’aide. Que nos mains serrent leurs mains et les attirent vers nous afin qu’ils sentent la chaleur de notre présence, de l’amitié et de la fraternité. Que leur cri devienne le nôtre et qu’ensemble, nous puissions briser la barrière d’indifférence qui règne souvent en souveraine pour cacher l’hypocrisie et l’égoïsme. » (§ 15</a:t>
            </a:r>
            <a:r>
              <a:rPr lang="fr-FR" sz="2400" dirty="0" smtClean="0">
                <a:solidFill>
                  <a:srgbClr val="FFFF00"/>
                </a:solidFill>
              </a:rPr>
              <a:t>)</a:t>
            </a:r>
          </a:p>
          <a:p>
            <a:pPr algn="r"/>
            <a:r>
              <a:rPr lang="fr-FR" sz="2400" dirty="0" smtClean="0">
                <a:solidFill>
                  <a:srgbClr val="FFFF00"/>
                </a:solidFill>
              </a:rPr>
              <a:t>Prions…</a:t>
            </a:r>
            <a:endParaRPr lang="fr-FR" sz="2400" dirty="0">
              <a:solidFill>
                <a:srgbClr val="FFFF00"/>
              </a:solidFill>
            </a:endParaRP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3934082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888271" y="2279503"/>
            <a:ext cx="7047914" cy="2308324"/>
          </a:xfrm>
          <a:prstGeom prst="rect">
            <a:avLst/>
          </a:prstGeom>
          <a:noFill/>
        </p:spPr>
        <p:txBody>
          <a:bodyPr wrap="square" rtlCol="0">
            <a:spAutoFit/>
          </a:bodyPr>
          <a:lstStyle/>
          <a:p>
            <a:r>
              <a:rPr lang="fr-FR" sz="2400" dirty="0">
                <a:solidFill>
                  <a:srgbClr val="FFFF00"/>
                </a:solidFill>
              </a:rPr>
              <a:t>« La valeur de la miséricorde dépasse les frontières de l’Église. Elle est le lien avec le Judaïsme et l’Islam qui la considèrent comme un des attributs les plus significatifs de Dieu. » (§ 23</a:t>
            </a:r>
            <a:r>
              <a:rPr lang="fr-FR" sz="2400" dirty="0" smtClean="0">
                <a:solidFill>
                  <a:srgbClr val="FFFF00"/>
                </a:solidFill>
              </a:rPr>
              <a:t>)</a:t>
            </a:r>
          </a:p>
          <a:p>
            <a:endParaRPr lang="fr-FR" sz="2400" dirty="0">
              <a:solidFill>
                <a:srgbClr val="FFFF00"/>
              </a:solidFill>
            </a:endParaRPr>
          </a:p>
          <a:p>
            <a:pPr algn="r"/>
            <a:r>
              <a:rPr lang="fr-FR" sz="2400" dirty="0" smtClean="0">
                <a:solidFill>
                  <a:srgbClr val="FFFF00"/>
                </a:solidFill>
              </a:rPr>
              <a:t>Prions…</a:t>
            </a:r>
            <a:endParaRPr lang="fr-FR" sz="2400" dirty="0">
              <a:solidFill>
                <a:srgbClr val="FFFF00"/>
              </a:solidFill>
            </a:endParaRP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2942863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8989" y="554545"/>
            <a:ext cx="1180981" cy="1620000"/>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888" y="4634621"/>
            <a:ext cx="1122186" cy="18720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503" y="737127"/>
            <a:ext cx="2081965" cy="5544000"/>
          </a:xfrm>
          <a:prstGeom prst="rect">
            <a:avLst/>
          </a:prstGeom>
        </p:spPr>
      </p:pic>
      <p:sp>
        <p:nvSpPr>
          <p:cNvPr id="13" name="ZoneTexte 12"/>
          <p:cNvSpPr txBox="1"/>
          <p:nvPr/>
        </p:nvSpPr>
        <p:spPr>
          <a:xfrm>
            <a:off x="2742481" y="401537"/>
            <a:ext cx="7499518" cy="369332"/>
          </a:xfrm>
          <a:prstGeom prst="rect">
            <a:avLst/>
          </a:prstGeom>
          <a:noFill/>
        </p:spPr>
        <p:txBody>
          <a:bodyPr wrap="square" rtlCol="0">
            <a:spAutoFit/>
          </a:bodyPr>
          <a:lstStyle/>
          <a:p>
            <a:pPr algn="ctr"/>
            <a:r>
              <a:rPr lang="fr-FR" dirty="0">
                <a:solidFill>
                  <a:srgbClr val="FFFF00"/>
                </a:solidFill>
              </a:rPr>
              <a:t>Session de la Mission Universelle – Annecy 21 mai 2016</a:t>
            </a:r>
          </a:p>
        </p:txBody>
      </p:sp>
      <p:sp>
        <p:nvSpPr>
          <p:cNvPr id="17" name="ZoneTexte 16"/>
          <p:cNvSpPr txBox="1"/>
          <p:nvPr/>
        </p:nvSpPr>
        <p:spPr>
          <a:xfrm>
            <a:off x="2888271" y="1453317"/>
            <a:ext cx="7047914" cy="4524315"/>
          </a:xfrm>
          <a:prstGeom prst="rect">
            <a:avLst/>
          </a:prstGeom>
          <a:noFill/>
        </p:spPr>
        <p:txBody>
          <a:bodyPr wrap="square" rtlCol="0">
            <a:spAutoFit/>
          </a:bodyPr>
          <a:lstStyle/>
          <a:p>
            <a:r>
              <a:rPr lang="fr-FR" sz="2400" dirty="0">
                <a:solidFill>
                  <a:srgbClr val="FFFF00"/>
                </a:solidFill>
              </a:rPr>
              <a:t>« Le temps est venu pour l’Église de retrouver la joyeuse annonce du pardon. Il est temps de revenir à l’essentiel pour se charger des faiblesses et des difficultés de nos frères. Le pardon est une force qui ressuscite en vie nouvelle et donne le courage pour regarder l’avenir avec espérance. (§ 10)</a:t>
            </a:r>
          </a:p>
          <a:p>
            <a:r>
              <a:rPr lang="fr-FR" sz="2400" dirty="0">
                <a:solidFill>
                  <a:srgbClr val="FFFF00"/>
                </a:solidFill>
              </a:rPr>
              <a:t>Là où l’Église est présente, la miséricorde du Père doit être manifeste. Dans nos paroisses, les communautés, les associations et les mouvements, en bref, là où il y a des chrétiens, quiconque doit pouvoir trouver une oasis de miséricorde. » (§ 12)</a:t>
            </a:r>
          </a:p>
          <a:p>
            <a:pPr algn="r"/>
            <a:r>
              <a:rPr lang="fr-FR" sz="2400" dirty="0" smtClean="0">
                <a:solidFill>
                  <a:srgbClr val="FFFF00"/>
                </a:solidFill>
              </a:rPr>
              <a:t>Prions…</a:t>
            </a:r>
            <a:endParaRPr lang="fr-FR" sz="2400" dirty="0">
              <a:solidFill>
                <a:srgbClr val="FFFF00"/>
              </a:solidFill>
            </a:endParaRPr>
          </a:p>
        </p:txBody>
      </p:sp>
      <p:sp>
        <p:nvSpPr>
          <p:cNvPr id="2" name="ZoneTexte 1"/>
          <p:cNvSpPr txBox="1"/>
          <p:nvPr/>
        </p:nvSpPr>
        <p:spPr>
          <a:xfrm>
            <a:off x="4814899" y="6096461"/>
            <a:ext cx="5726989" cy="369332"/>
          </a:xfrm>
          <a:prstGeom prst="rect">
            <a:avLst/>
          </a:prstGeom>
          <a:noFill/>
        </p:spPr>
        <p:txBody>
          <a:bodyPr wrap="square" rtlCol="0">
            <a:spAutoFit/>
          </a:bodyPr>
          <a:lstStyle/>
          <a:p>
            <a:pPr algn="r"/>
            <a:r>
              <a:rPr lang="fr-FR" dirty="0">
                <a:solidFill>
                  <a:srgbClr val="FFFF00"/>
                </a:solidFill>
              </a:rPr>
              <a:t>Extraits de la Bulle d’indiction du Jubilé de la Miséricorde.</a:t>
            </a:r>
          </a:p>
        </p:txBody>
      </p:sp>
    </p:spTree>
    <p:extLst>
      <p:ext uri="{BB962C8B-B14F-4D97-AF65-F5344CB8AC3E}">
        <p14:creationId xmlns:p14="http://schemas.microsoft.com/office/powerpoint/2010/main" val="684037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633</Words>
  <Application>Microsoft Office PowerPoint</Application>
  <PresentationFormat>Grand écran</PresentationFormat>
  <Paragraphs>113</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Algerian</vt: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serge.gaden</dc:creator>
  <cp:lastModifiedBy>Maria Mesquita Castro (SNMUE/Mme)</cp:lastModifiedBy>
  <cp:revision>24</cp:revision>
  <dcterms:created xsi:type="dcterms:W3CDTF">2016-05-19T09:54:17Z</dcterms:created>
  <dcterms:modified xsi:type="dcterms:W3CDTF">2016-06-01T09:38:24Z</dcterms:modified>
</cp:coreProperties>
</file>