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3" r:id="rId14"/>
    <p:sldId id="268" r:id="rId15"/>
    <p:sldId id="269" r:id="rId16"/>
    <p:sldId id="270" r:id="rId17"/>
    <p:sldId id="274" r:id="rId18"/>
    <p:sldId id="275" r:id="rId19"/>
    <p:sldId id="276" r:id="rId20"/>
    <p:sldId id="278" r:id="rId21"/>
    <p:sldId id="277"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108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30" name="Date Placeholder 29"/>
          <p:cNvSpPr>
            <a:spLocks noGrp="1"/>
          </p:cNvSpPr>
          <p:nvPr>
            <p:ph type="dt" sz="half" idx="10"/>
          </p:nvPr>
        </p:nvSpPr>
        <p:spPr/>
        <p:txBody>
          <a:bodyPr/>
          <a:lstStyle/>
          <a:p>
            <a:fld id="{6914CA1F-570A-40E2-A633-CEADC7548825}" type="datetimeFigureOut">
              <a:rPr lang="fr-FR" smtClean="0"/>
              <a:t>19/04/2016</a:t>
            </a:fld>
            <a:endParaRPr lang="fr-FR"/>
          </a:p>
        </p:txBody>
      </p:sp>
      <p:sp>
        <p:nvSpPr>
          <p:cNvPr id="19" name="Footer Placeholder 18"/>
          <p:cNvSpPr>
            <a:spLocks noGrp="1"/>
          </p:cNvSpPr>
          <p:nvPr>
            <p:ph type="ftr" sz="quarter" idx="11"/>
          </p:nvPr>
        </p:nvSpPr>
        <p:spPr/>
        <p:txBody>
          <a:bodyPr/>
          <a:lstStyle/>
          <a:p>
            <a:endParaRPr lang="fr-FR"/>
          </a:p>
        </p:txBody>
      </p:sp>
      <p:sp>
        <p:nvSpPr>
          <p:cNvPr id="27" name="Slide Number Placeholder 26"/>
          <p:cNvSpPr>
            <a:spLocks noGrp="1"/>
          </p:cNvSpPr>
          <p:nvPr>
            <p:ph type="sldNum" sz="quarter" idx="12"/>
          </p:nvPr>
        </p:nvSpPr>
        <p:spPr/>
        <p:txBody>
          <a:bodyPr/>
          <a:lstStyle/>
          <a:p>
            <a:fld id="{DB602196-75C8-45FF-B6C1-68BB53D05107}"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6914CA1F-570A-40E2-A633-CEADC7548825}" type="datetimeFigureOut">
              <a:rPr lang="fr-FR" smtClean="0"/>
              <a:t>19/04/2016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B602196-75C8-45FF-B6C1-68BB53D0510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fr-FR" smtClean="0"/>
              <a:t>Modifiez le style du titre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6914CA1F-570A-40E2-A633-CEADC7548825}" type="datetimeFigureOut">
              <a:rPr lang="fr-FR" smtClean="0"/>
              <a:t>19/04/2016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B602196-75C8-45FF-B6C1-68BB53D0510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fr-FR" smtClean="0"/>
              <a:t>Modifiez le style du titre</a:t>
            </a:r>
            <a:endParaRPr kumimoji="0" lang="en-US"/>
          </a:p>
        </p:txBody>
      </p:sp>
      <p:sp>
        <p:nvSpPr>
          <p:cNvPr id="3" name="Content Placeholder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Date Placeholder 3"/>
          <p:cNvSpPr>
            <a:spLocks noGrp="1"/>
          </p:cNvSpPr>
          <p:nvPr>
            <p:ph type="dt" sz="half" idx="10"/>
          </p:nvPr>
        </p:nvSpPr>
        <p:spPr/>
        <p:txBody>
          <a:bodyPr/>
          <a:lstStyle/>
          <a:p>
            <a:fld id="{6914CA1F-570A-40E2-A633-CEADC7548825}" type="datetimeFigureOut">
              <a:rPr lang="fr-FR" smtClean="0"/>
              <a:t>19/04/2016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B602196-75C8-45FF-B6C1-68BB53D05107}"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Date Placeholder 3"/>
          <p:cNvSpPr>
            <a:spLocks noGrp="1"/>
          </p:cNvSpPr>
          <p:nvPr>
            <p:ph type="dt" sz="half" idx="10"/>
          </p:nvPr>
        </p:nvSpPr>
        <p:spPr/>
        <p:txBody>
          <a:bodyPr/>
          <a:lstStyle/>
          <a:p>
            <a:fld id="{6914CA1F-570A-40E2-A633-CEADC7548825}" type="datetimeFigureOut">
              <a:rPr lang="fr-FR" smtClean="0"/>
              <a:t>19/04/2016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B602196-75C8-45FF-B6C1-68BB53D05107}"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fr-FR" smtClean="0"/>
              <a:t>Modifiez le style du titre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6914CA1F-570A-40E2-A633-CEADC7548825}" type="datetimeFigureOut">
              <a:rPr lang="fr-FR" smtClean="0"/>
              <a:t>19/04/2016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B602196-75C8-45FF-B6C1-68BB53D05107}"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fr-FR" smtClean="0"/>
              <a:t>Modifiez le style du titre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Date Placeholder 6"/>
          <p:cNvSpPr>
            <a:spLocks noGrp="1"/>
          </p:cNvSpPr>
          <p:nvPr>
            <p:ph type="dt" sz="half" idx="10"/>
          </p:nvPr>
        </p:nvSpPr>
        <p:spPr/>
        <p:txBody>
          <a:bodyPr/>
          <a:lstStyle/>
          <a:p>
            <a:fld id="{6914CA1F-570A-40E2-A633-CEADC7548825}" type="datetimeFigureOut">
              <a:rPr lang="fr-FR" smtClean="0"/>
              <a:t>19/04/2016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B602196-75C8-45FF-B6C1-68BB53D05107}"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Date Placeholder 2"/>
          <p:cNvSpPr>
            <a:spLocks noGrp="1"/>
          </p:cNvSpPr>
          <p:nvPr>
            <p:ph type="dt" sz="half" idx="10"/>
          </p:nvPr>
        </p:nvSpPr>
        <p:spPr/>
        <p:txBody>
          <a:bodyPr/>
          <a:lstStyle/>
          <a:p>
            <a:fld id="{6914CA1F-570A-40E2-A633-CEADC7548825}" type="datetimeFigureOut">
              <a:rPr lang="fr-FR" smtClean="0"/>
              <a:t>19/04/2016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B602196-75C8-45FF-B6C1-68BB53D05107}"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14CA1F-570A-40E2-A633-CEADC7548825}" type="datetimeFigureOut">
              <a:rPr lang="fr-FR" smtClean="0"/>
              <a:t>19/04/2016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B602196-75C8-45FF-B6C1-68BB53D0510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Modifiez le style du titre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Modifiez les styles du texte du masque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Date Placeholder 4"/>
          <p:cNvSpPr>
            <a:spLocks noGrp="1"/>
          </p:cNvSpPr>
          <p:nvPr>
            <p:ph type="dt" sz="half" idx="10"/>
          </p:nvPr>
        </p:nvSpPr>
        <p:spPr/>
        <p:txBody>
          <a:bodyPr/>
          <a:lstStyle/>
          <a:p>
            <a:fld id="{6914CA1F-570A-40E2-A633-CEADC7548825}" type="datetimeFigureOut">
              <a:rPr lang="fr-FR" smtClean="0"/>
              <a:t>19/04/2016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B602196-75C8-45FF-B6C1-68BB53D05107}"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Modifiez le style du titre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Date Placeholder 4"/>
          <p:cNvSpPr>
            <a:spLocks noGrp="1"/>
          </p:cNvSpPr>
          <p:nvPr>
            <p:ph type="dt" sz="half" idx="10"/>
          </p:nvPr>
        </p:nvSpPr>
        <p:spPr/>
        <p:txBody>
          <a:bodyPr/>
          <a:lstStyle/>
          <a:p>
            <a:fld id="{6914CA1F-570A-40E2-A633-CEADC7548825}" type="datetimeFigureOut">
              <a:rPr lang="fr-FR" smtClean="0"/>
              <a:t>19/04/2016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a:xfrm>
            <a:off x="8077200" y="6356350"/>
            <a:ext cx="609600" cy="365125"/>
          </a:xfrm>
        </p:spPr>
        <p:txBody>
          <a:bodyPr/>
          <a:lstStyle/>
          <a:p>
            <a:fld id="{DB602196-75C8-45FF-B6C1-68BB53D05107}" type="slidenum">
              <a:rPr lang="fr-FR" smtClean="0"/>
              <a:t>‹N°›</a:t>
            </a:fld>
            <a:endParaRPr lang="fr-F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Modifiez le style du titre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914CA1F-570A-40E2-A633-CEADC7548825}" type="datetimeFigureOut">
              <a:rPr lang="fr-FR" smtClean="0"/>
              <a:t>19/04/2016</a:t>
            </a:fld>
            <a:endParaRPr lang="fr-F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B602196-75C8-45FF-B6C1-68BB53D05107}" type="slidenum">
              <a:rPr lang="fr-FR" smtClean="0"/>
              <a:t>‹N°›</a:t>
            </a:fld>
            <a:endParaRPr lang="fr-F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67544" y="1340768"/>
            <a:ext cx="7851648" cy="1828800"/>
          </a:xfrm>
        </p:spPr>
        <p:txBody>
          <a:bodyPr>
            <a:normAutofit fontScale="90000"/>
          </a:bodyPr>
          <a:lstStyle/>
          <a:p>
            <a:pPr algn="l"/>
            <a:r>
              <a:rPr lang="fr-FR" sz="4800" dirty="0" smtClean="0"/>
              <a:t>Un Christ « à la rencontre </a:t>
            </a:r>
            <a:br>
              <a:rPr lang="fr-FR" sz="4800" dirty="0" smtClean="0"/>
            </a:br>
            <a:r>
              <a:rPr lang="fr-FR" sz="4800" dirty="0"/>
              <a:t>	</a:t>
            </a:r>
            <a:r>
              <a:rPr lang="fr-FR" sz="4800" dirty="0" smtClean="0"/>
              <a:t>		de l’homme blessé »</a:t>
            </a:r>
            <a:endParaRPr lang="fr-FR" sz="4800" dirty="0"/>
          </a:p>
        </p:txBody>
      </p:sp>
      <p:sp>
        <p:nvSpPr>
          <p:cNvPr id="3" name="Sous-titre 2"/>
          <p:cNvSpPr>
            <a:spLocks noGrp="1"/>
          </p:cNvSpPr>
          <p:nvPr>
            <p:ph type="subTitle" idx="1"/>
          </p:nvPr>
        </p:nvSpPr>
        <p:spPr/>
        <p:txBody>
          <a:bodyPr>
            <a:normAutofit fontScale="55000" lnSpcReduction="20000"/>
          </a:bodyPr>
          <a:lstStyle/>
          <a:p>
            <a:pPr algn="ctr"/>
            <a:endParaRPr lang="fr-FR" sz="2000" dirty="0" smtClean="0"/>
          </a:p>
          <a:p>
            <a:pPr algn="ctr"/>
            <a:endParaRPr lang="fr-FR" dirty="0"/>
          </a:p>
          <a:p>
            <a:pPr algn="ctr"/>
            <a:r>
              <a:rPr lang="fr-FR" dirty="0" smtClean="0"/>
              <a:t>Bruno-Marie DUFFE</a:t>
            </a:r>
          </a:p>
          <a:p>
            <a:pPr algn="ctr"/>
            <a:r>
              <a:rPr lang="fr-FR" dirty="0" smtClean="0"/>
              <a:t>Vicaire épiscopal « Famille, Santé, Société » - Diocèse de Lyon</a:t>
            </a:r>
          </a:p>
          <a:p>
            <a:pPr algn="ctr"/>
            <a:r>
              <a:rPr lang="fr-FR" dirty="0" smtClean="0"/>
              <a:t>Professeur d’Ethique sociale et médicale</a:t>
            </a:r>
          </a:p>
          <a:p>
            <a:pPr algn="ctr"/>
            <a:r>
              <a:rPr lang="fr-FR" dirty="0" smtClean="0"/>
              <a:t>Formation auprès des acteurs de la Charité</a:t>
            </a:r>
          </a:p>
          <a:p>
            <a:pPr algn="ctr"/>
            <a:r>
              <a:rPr lang="fr-FR" dirty="0" smtClean="0"/>
              <a:t>Vicariat pour la Solidarité – Diocèse de Paris</a:t>
            </a:r>
          </a:p>
          <a:p>
            <a:pPr algn="ctr"/>
            <a:r>
              <a:rPr lang="fr-FR" dirty="0" smtClean="0"/>
              <a:t>19 mars 2015</a:t>
            </a:r>
            <a:endParaRPr lang="fr-FR" dirty="0"/>
          </a:p>
        </p:txBody>
      </p:sp>
    </p:spTree>
    <p:extLst>
      <p:ext uri="{BB962C8B-B14F-4D97-AF65-F5344CB8AC3E}">
        <p14:creationId xmlns:p14="http://schemas.microsoft.com/office/powerpoint/2010/main" val="32207864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t>3</a:t>
            </a:r>
            <a:r>
              <a:rPr lang="fr-FR" sz="3600" b="1" dirty="0" smtClean="0"/>
              <a:t>. La rencontre du Christ avec l’homme blessé</a:t>
            </a:r>
            <a:endParaRPr lang="fr-FR" sz="3600" b="1" dirty="0"/>
          </a:p>
        </p:txBody>
      </p:sp>
      <p:sp>
        <p:nvSpPr>
          <p:cNvPr id="3" name="Espace réservé du contenu 2"/>
          <p:cNvSpPr>
            <a:spLocks noGrp="1"/>
          </p:cNvSpPr>
          <p:nvPr>
            <p:ph idx="1"/>
          </p:nvPr>
        </p:nvSpPr>
        <p:spPr/>
        <p:txBody>
          <a:bodyPr>
            <a:normAutofit fontScale="62500" lnSpcReduction="20000"/>
          </a:bodyPr>
          <a:lstStyle/>
          <a:p>
            <a:endParaRPr lang="fr-FR" dirty="0" smtClean="0"/>
          </a:p>
          <a:p>
            <a:r>
              <a:rPr lang="fr-FR" dirty="0" smtClean="0"/>
              <a:t>La rencontre avec </a:t>
            </a:r>
            <a:r>
              <a:rPr lang="fr-FR" dirty="0" err="1" smtClean="0"/>
              <a:t>Bartimée</a:t>
            </a:r>
            <a:r>
              <a:rPr lang="fr-FR" dirty="0" smtClean="0"/>
              <a:t> (Marc 10, 46 – 52)</a:t>
            </a:r>
          </a:p>
          <a:p>
            <a:r>
              <a:rPr lang="fr-FR" dirty="0" err="1" smtClean="0"/>
              <a:t>Bartimée</a:t>
            </a:r>
            <a:r>
              <a:rPr lang="fr-FR" dirty="0" smtClean="0"/>
              <a:t>, « le fils de Timée »</a:t>
            </a:r>
          </a:p>
          <a:p>
            <a:r>
              <a:rPr lang="fr-FR" dirty="0" smtClean="0"/>
              <a:t>« </a:t>
            </a:r>
            <a:r>
              <a:rPr lang="fr-FR" b="1" i="1" dirty="0" smtClean="0"/>
              <a:t>Mendiant aveugle</a:t>
            </a:r>
            <a:r>
              <a:rPr lang="fr-FR" i="1" dirty="0" smtClean="0"/>
              <a:t>… assis </a:t>
            </a:r>
            <a:r>
              <a:rPr lang="fr-FR" b="1" i="1" dirty="0" smtClean="0"/>
              <a:t>au bord du chemin</a:t>
            </a:r>
            <a:r>
              <a:rPr lang="fr-FR" i="1" dirty="0" smtClean="0"/>
              <a:t> »</a:t>
            </a:r>
          </a:p>
          <a:p>
            <a:r>
              <a:rPr lang="fr-FR" i="1" dirty="0" smtClean="0"/>
              <a:t>« Il se mit à crier  : « Fils de </a:t>
            </a:r>
            <a:r>
              <a:rPr lang="fr-FR" i="1" dirty="0"/>
              <a:t>D</a:t>
            </a:r>
            <a:r>
              <a:rPr lang="fr-FR" i="1" dirty="0" smtClean="0"/>
              <a:t>avid, Jésus, aie pitié de moi ! »</a:t>
            </a:r>
          </a:p>
          <a:p>
            <a:pPr marL="0" indent="0">
              <a:buNone/>
            </a:pPr>
            <a:endParaRPr lang="fr-FR" i="1" dirty="0" smtClean="0"/>
          </a:p>
          <a:p>
            <a:r>
              <a:rPr lang="fr-FR" i="1" dirty="0" smtClean="0"/>
              <a:t>« Beaucoup le rabrouaient pour lui </a:t>
            </a:r>
            <a:r>
              <a:rPr lang="fr-FR" b="1" i="1" dirty="0" smtClean="0"/>
              <a:t>impose</a:t>
            </a:r>
            <a:r>
              <a:rPr lang="fr-FR" i="1" dirty="0" smtClean="0"/>
              <a:t>r </a:t>
            </a:r>
            <a:r>
              <a:rPr lang="fr-FR" b="1" i="1" dirty="0" smtClean="0"/>
              <a:t>silence</a:t>
            </a:r>
          </a:p>
          <a:p>
            <a:r>
              <a:rPr lang="fr-FR" i="1" dirty="0" smtClean="0"/>
              <a:t>« Jésus s’arrêta et dit :  «</a:t>
            </a:r>
            <a:r>
              <a:rPr lang="fr-FR" b="1" i="1" dirty="0" smtClean="0"/>
              <a:t>Appelez-le</a:t>
            </a:r>
            <a:r>
              <a:rPr lang="fr-FR" i="1" dirty="0" smtClean="0"/>
              <a:t> »</a:t>
            </a:r>
          </a:p>
          <a:p>
            <a:endParaRPr lang="fr-FR" i="1" dirty="0" smtClean="0"/>
          </a:p>
          <a:p>
            <a:r>
              <a:rPr lang="fr-FR" i="1" dirty="0" smtClean="0"/>
              <a:t>« On appelle l’aveugle en lui disant :  « Aie </a:t>
            </a:r>
            <a:r>
              <a:rPr lang="fr-FR" b="1" i="1" dirty="0" smtClean="0"/>
              <a:t>confiance</a:t>
            </a:r>
            <a:r>
              <a:rPr lang="fr-FR" i="1" dirty="0" smtClean="0"/>
              <a:t> ! Lève-toi</a:t>
            </a:r>
            <a:r>
              <a:rPr lang="fr-FR" b="1" i="1" dirty="0" smtClean="0"/>
              <a:t>, il t’appelle. »</a:t>
            </a:r>
          </a:p>
          <a:p>
            <a:r>
              <a:rPr lang="fr-FR" i="1" dirty="0" smtClean="0"/>
              <a:t>« Lui, rejetant son manteau, </a:t>
            </a:r>
            <a:r>
              <a:rPr lang="fr-FR" b="1" i="1" dirty="0" smtClean="0"/>
              <a:t>bondit</a:t>
            </a:r>
            <a:r>
              <a:rPr lang="fr-FR" i="1" dirty="0" smtClean="0"/>
              <a:t> et </a:t>
            </a:r>
            <a:r>
              <a:rPr lang="fr-FR" b="1" i="1" dirty="0" smtClean="0"/>
              <a:t>vint</a:t>
            </a:r>
            <a:r>
              <a:rPr lang="fr-FR" i="1" dirty="0" smtClean="0"/>
              <a:t> à Jésus.</a:t>
            </a:r>
          </a:p>
          <a:p>
            <a:endParaRPr lang="fr-FR" i="1" dirty="0" smtClean="0"/>
          </a:p>
          <a:p>
            <a:r>
              <a:rPr lang="fr-FR" i="1" dirty="0" smtClean="0"/>
              <a:t>« Jésus lui adressa la parole : « </a:t>
            </a:r>
            <a:r>
              <a:rPr lang="fr-FR" b="1" i="1" dirty="0" smtClean="0">
                <a:solidFill>
                  <a:schemeClr val="accent6">
                    <a:lumMod val="50000"/>
                  </a:schemeClr>
                </a:solidFill>
              </a:rPr>
              <a:t>Que veux-tu que je fasse pour toi ?</a:t>
            </a:r>
          </a:p>
          <a:p>
            <a:r>
              <a:rPr lang="fr-FR" i="1" dirty="0" smtClean="0"/>
              <a:t>« L’aveugle lui répondit :  « </a:t>
            </a:r>
            <a:r>
              <a:rPr lang="fr-FR" i="1" dirty="0" smtClean="0">
                <a:solidFill>
                  <a:schemeClr val="accent6">
                    <a:lumMod val="50000"/>
                  </a:schemeClr>
                </a:solidFill>
              </a:rPr>
              <a:t>Maître, que je recouvre </a:t>
            </a:r>
            <a:r>
              <a:rPr lang="fr-FR" b="1" i="1" dirty="0" smtClean="0">
                <a:solidFill>
                  <a:schemeClr val="accent6">
                    <a:lumMod val="50000"/>
                  </a:schemeClr>
                </a:solidFill>
              </a:rPr>
              <a:t>la vue </a:t>
            </a:r>
            <a:r>
              <a:rPr lang="fr-FR" i="1" dirty="0" smtClean="0">
                <a:solidFill>
                  <a:schemeClr val="accent6">
                    <a:lumMod val="50000"/>
                  </a:schemeClr>
                </a:solidFill>
              </a:rPr>
              <a:t>! </a:t>
            </a:r>
            <a:r>
              <a:rPr lang="fr-FR" i="1" dirty="0" smtClean="0"/>
              <a:t>»</a:t>
            </a:r>
          </a:p>
          <a:p>
            <a:r>
              <a:rPr lang="fr-FR" i="1" dirty="0" smtClean="0"/>
              <a:t>« Jésus lui dit : »</a:t>
            </a:r>
            <a:r>
              <a:rPr lang="fr-FR" i="1" dirty="0" smtClean="0">
                <a:solidFill>
                  <a:schemeClr val="accent6">
                    <a:lumMod val="50000"/>
                  </a:schemeClr>
                </a:solidFill>
              </a:rPr>
              <a:t>Va, </a:t>
            </a:r>
            <a:r>
              <a:rPr lang="fr-FR" b="1" i="1" dirty="0" smtClean="0">
                <a:solidFill>
                  <a:schemeClr val="accent6">
                    <a:lumMod val="50000"/>
                  </a:schemeClr>
                </a:solidFill>
              </a:rPr>
              <a:t>ta foi </a:t>
            </a:r>
            <a:r>
              <a:rPr lang="fr-FR" i="1" dirty="0" smtClean="0">
                <a:solidFill>
                  <a:schemeClr val="accent6">
                    <a:lumMod val="50000"/>
                  </a:schemeClr>
                </a:solidFill>
              </a:rPr>
              <a:t>t’a sauvé.</a:t>
            </a:r>
            <a:r>
              <a:rPr lang="fr-FR" i="1" dirty="0" smtClean="0"/>
              <a:t> »</a:t>
            </a:r>
          </a:p>
          <a:p>
            <a:pPr marL="0" indent="0">
              <a:buNone/>
            </a:pPr>
            <a:endParaRPr lang="fr-FR" i="1" dirty="0" smtClean="0"/>
          </a:p>
          <a:p>
            <a:r>
              <a:rPr lang="fr-FR" i="1" dirty="0" smtClean="0"/>
              <a:t>« Et aussitôt il recouvra la vue et il </a:t>
            </a:r>
            <a:r>
              <a:rPr lang="fr-FR" b="1" i="1" dirty="0" smtClean="0"/>
              <a:t>cheminait</a:t>
            </a:r>
            <a:r>
              <a:rPr lang="fr-FR" i="1" dirty="0" smtClean="0"/>
              <a:t> </a:t>
            </a:r>
            <a:r>
              <a:rPr lang="fr-FR" b="1" i="1" dirty="0" smtClean="0"/>
              <a:t>à sa suite</a:t>
            </a:r>
            <a:r>
              <a:rPr lang="fr-FR" i="1" dirty="0" smtClean="0"/>
              <a:t>. </a:t>
            </a:r>
            <a:r>
              <a:rPr lang="fr-FR" dirty="0" smtClean="0"/>
              <a:t>»</a:t>
            </a:r>
          </a:p>
        </p:txBody>
      </p:sp>
    </p:spTree>
    <p:extLst>
      <p:ext uri="{BB962C8B-B14F-4D97-AF65-F5344CB8AC3E}">
        <p14:creationId xmlns:p14="http://schemas.microsoft.com/office/powerpoint/2010/main" val="42473489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Vivre la rencontre comme la source d’une espérance</a:t>
            </a:r>
            <a:endParaRPr lang="fr-FR" sz="3200" b="1" dirty="0"/>
          </a:p>
        </p:txBody>
      </p:sp>
      <p:sp>
        <p:nvSpPr>
          <p:cNvPr id="3" name="Espace réservé du contenu 2"/>
          <p:cNvSpPr>
            <a:spLocks noGrp="1"/>
          </p:cNvSpPr>
          <p:nvPr>
            <p:ph idx="1"/>
          </p:nvPr>
        </p:nvSpPr>
        <p:spPr/>
        <p:txBody>
          <a:bodyPr>
            <a:normAutofit fontScale="77500" lnSpcReduction="20000"/>
          </a:bodyPr>
          <a:lstStyle/>
          <a:p>
            <a:endParaRPr lang="fr-FR" b="1" dirty="0" smtClean="0"/>
          </a:p>
          <a:p>
            <a:pPr algn="just"/>
            <a:r>
              <a:rPr lang="fr-FR" b="1" dirty="0" smtClean="0"/>
              <a:t>Le bond de </a:t>
            </a:r>
            <a:r>
              <a:rPr lang="fr-FR" b="1" dirty="0" err="1" smtClean="0"/>
              <a:t>Bartimée</a:t>
            </a:r>
            <a:r>
              <a:rPr lang="fr-FR" b="1" dirty="0" smtClean="0"/>
              <a:t> </a:t>
            </a:r>
            <a:r>
              <a:rPr lang="fr-FR" dirty="0" smtClean="0"/>
              <a:t>symbolise – au sens fort du terme – le relèvement pascal, la libération et la projection dans un avenir enfin possible</a:t>
            </a:r>
          </a:p>
          <a:p>
            <a:pPr algn="just"/>
            <a:r>
              <a:rPr lang="fr-FR" b="1" dirty="0" smtClean="0"/>
              <a:t>La rencontre du Christ est le commencement </a:t>
            </a:r>
            <a:r>
              <a:rPr lang="fr-FR" dirty="0" smtClean="0"/>
              <a:t>qui nous fait relire et interpréter toutes nos rencontres (réussies ou manquées : mort et vie)</a:t>
            </a:r>
          </a:p>
          <a:p>
            <a:pPr marL="0" indent="0" algn="just">
              <a:buNone/>
            </a:pPr>
            <a:endParaRPr lang="fr-FR" dirty="0" smtClean="0"/>
          </a:p>
          <a:p>
            <a:pPr algn="just"/>
            <a:r>
              <a:rPr lang="fr-FR" dirty="0" smtClean="0">
                <a:solidFill>
                  <a:schemeClr val="accent6">
                    <a:lumMod val="50000"/>
                  </a:schemeClr>
                </a:solidFill>
              </a:rPr>
              <a:t>Il s’agit donc avant tout de </a:t>
            </a:r>
            <a:r>
              <a:rPr lang="fr-FR" b="1" dirty="0" smtClean="0">
                <a:solidFill>
                  <a:schemeClr val="accent6">
                    <a:lumMod val="50000"/>
                  </a:schemeClr>
                </a:solidFill>
              </a:rPr>
              <a:t>ne pas étouffer le cri de l’homme</a:t>
            </a:r>
          </a:p>
          <a:p>
            <a:pPr algn="just"/>
            <a:r>
              <a:rPr lang="fr-FR" dirty="0" smtClean="0">
                <a:solidFill>
                  <a:schemeClr val="accent6">
                    <a:lumMod val="50000"/>
                  </a:schemeClr>
                </a:solidFill>
              </a:rPr>
              <a:t>Il s’agit de </a:t>
            </a:r>
            <a:r>
              <a:rPr lang="fr-FR" b="1" dirty="0" smtClean="0">
                <a:solidFill>
                  <a:schemeClr val="accent6">
                    <a:lumMod val="50000"/>
                  </a:schemeClr>
                </a:solidFill>
              </a:rPr>
              <a:t>laisser s’exprimer l’attente du souffrant</a:t>
            </a:r>
          </a:p>
          <a:p>
            <a:pPr algn="just"/>
            <a:r>
              <a:rPr lang="fr-FR" dirty="0" smtClean="0">
                <a:solidFill>
                  <a:schemeClr val="accent6">
                    <a:lumMod val="50000"/>
                  </a:schemeClr>
                </a:solidFill>
              </a:rPr>
              <a:t>Il s’agit d’</a:t>
            </a:r>
            <a:r>
              <a:rPr lang="fr-FR" b="1" dirty="0" smtClean="0">
                <a:solidFill>
                  <a:schemeClr val="accent6">
                    <a:lumMod val="50000"/>
                  </a:schemeClr>
                </a:solidFill>
              </a:rPr>
              <a:t>appeler</a:t>
            </a:r>
            <a:r>
              <a:rPr lang="fr-FR" dirty="0" smtClean="0">
                <a:solidFill>
                  <a:schemeClr val="accent6">
                    <a:lumMod val="50000"/>
                  </a:schemeClr>
                </a:solidFill>
              </a:rPr>
              <a:t>, au nom du Christ et </a:t>
            </a:r>
            <a:r>
              <a:rPr lang="fr-FR" b="1" dirty="0" smtClean="0">
                <a:solidFill>
                  <a:schemeClr val="accent6">
                    <a:lumMod val="50000"/>
                  </a:schemeClr>
                </a:solidFill>
              </a:rPr>
              <a:t>se laisser appeler</a:t>
            </a:r>
          </a:p>
          <a:p>
            <a:pPr marL="0" indent="0" algn="just">
              <a:buNone/>
            </a:pPr>
            <a:endParaRPr lang="fr-FR" b="1" dirty="0" smtClean="0">
              <a:solidFill>
                <a:schemeClr val="accent6">
                  <a:lumMod val="50000"/>
                </a:schemeClr>
              </a:solidFill>
            </a:endParaRPr>
          </a:p>
          <a:p>
            <a:pPr algn="just"/>
            <a:r>
              <a:rPr lang="fr-FR" dirty="0" smtClean="0"/>
              <a:t>Le relèvement et la possibilité de « cheminer à la suite du Christ » présuppose </a:t>
            </a:r>
            <a:r>
              <a:rPr lang="fr-FR" b="1" dirty="0" smtClean="0"/>
              <a:t>l’expression de la </a:t>
            </a:r>
            <a:r>
              <a:rPr lang="fr-FR" b="1" dirty="0" err="1" smtClean="0"/>
              <a:t>con-fiance</a:t>
            </a:r>
            <a:r>
              <a:rPr lang="fr-FR" b="1" dirty="0" smtClean="0"/>
              <a:t> </a:t>
            </a:r>
            <a:r>
              <a:rPr lang="fr-FR" dirty="0" smtClean="0"/>
              <a:t>(une foi partagée)</a:t>
            </a:r>
            <a:endParaRPr lang="fr-FR" dirty="0"/>
          </a:p>
        </p:txBody>
      </p:sp>
    </p:spTree>
    <p:extLst>
      <p:ext uri="{BB962C8B-B14F-4D97-AF65-F5344CB8AC3E}">
        <p14:creationId xmlns:p14="http://schemas.microsoft.com/office/powerpoint/2010/main" val="1100874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t> Vivre la diaconie </a:t>
            </a:r>
            <a:br>
              <a:rPr lang="fr-FR" sz="3600" b="1" dirty="0" smtClean="0"/>
            </a:br>
            <a:r>
              <a:rPr lang="fr-FR" sz="3600" b="1" dirty="0"/>
              <a:t>	</a:t>
            </a:r>
            <a:r>
              <a:rPr lang="fr-FR" sz="3600" b="1" dirty="0" smtClean="0"/>
              <a:t>comme « un amour reçu et partagé »</a:t>
            </a:r>
            <a:endParaRPr lang="fr-FR" sz="3600" b="1" dirty="0"/>
          </a:p>
        </p:txBody>
      </p:sp>
      <p:sp>
        <p:nvSpPr>
          <p:cNvPr id="3" name="Espace réservé du contenu 2"/>
          <p:cNvSpPr>
            <a:spLocks noGrp="1"/>
          </p:cNvSpPr>
          <p:nvPr>
            <p:ph idx="1"/>
          </p:nvPr>
        </p:nvSpPr>
        <p:spPr/>
        <p:txBody>
          <a:bodyPr>
            <a:normAutofit fontScale="62500" lnSpcReduction="20000"/>
          </a:bodyPr>
          <a:lstStyle/>
          <a:p>
            <a:pPr algn="just"/>
            <a:endParaRPr lang="fr-FR" b="1" dirty="0" smtClean="0"/>
          </a:p>
          <a:p>
            <a:pPr algn="just"/>
            <a:r>
              <a:rPr lang="fr-FR" b="1" dirty="0" smtClean="0"/>
              <a:t>Lors </a:t>
            </a:r>
            <a:r>
              <a:rPr lang="fr-FR" b="1" dirty="0" smtClean="0"/>
              <a:t>du geste pascal du « lavement des pieds », </a:t>
            </a:r>
            <a:r>
              <a:rPr lang="fr-FR" dirty="0" smtClean="0"/>
              <a:t>le Christ, « le bien-aimé du Père (</a:t>
            </a:r>
            <a:r>
              <a:rPr lang="fr-FR" dirty="0" err="1" smtClean="0"/>
              <a:t>Agapétos</a:t>
            </a:r>
            <a:r>
              <a:rPr lang="fr-FR" dirty="0" smtClean="0"/>
              <a:t> </a:t>
            </a:r>
            <a:r>
              <a:rPr lang="fr-FR" dirty="0" err="1" smtClean="0"/>
              <a:t>Theou</a:t>
            </a:r>
            <a:r>
              <a:rPr lang="fr-FR" dirty="0" smtClean="0"/>
              <a:t>)» (Cf. le baptême dans le Jourdain et la Transfiguration sur l’Horeb) se fait « le proche des apôtres » et leur lave les pieds </a:t>
            </a:r>
          </a:p>
          <a:p>
            <a:pPr marL="0" indent="0" algn="just">
              <a:buNone/>
            </a:pPr>
            <a:endParaRPr lang="fr-FR" dirty="0" smtClean="0"/>
          </a:p>
          <a:p>
            <a:pPr algn="just"/>
            <a:r>
              <a:rPr lang="fr-FR" b="1" dirty="0" smtClean="0">
                <a:solidFill>
                  <a:schemeClr val="accent6">
                    <a:lumMod val="50000"/>
                  </a:schemeClr>
                </a:solidFill>
              </a:rPr>
              <a:t>Nous devenons serviteur en recevant l’amour du Père (que nous offre son Fils) </a:t>
            </a:r>
            <a:r>
              <a:rPr lang="fr-FR" dirty="0" smtClean="0">
                <a:solidFill>
                  <a:schemeClr val="accent6">
                    <a:lumMod val="50000"/>
                  </a:schemeClr>
                </a:solidFill>
              </a:rPr>
              <a:t>et en prenant soin de l’autre (laver les pieds évoque le soin de « l’homme en marche »)</a:t>
            </a:r>
          </a:p>
          <a:p>
            <a:pPr marL="0" indent="0" algn="just">
              <a:buNone/>
            </a:pPr>
            <a:endParaRPr lang="fr-FR" dirty="0" smtClean="0"/>
          </a:p>
          <a:p>
            <a:pPr algn="just"/>
            <a:r>
              <a:rPr lang="fr-FR" b="1" dirty="0" smtClean="0">
                <a:solidFill>
                  <a:schemeClr val="accent6">
                    <a:lumMod val="50000"/>
                  </a:schemeClr>
                </a:solidFill>
              </a:rPr>
              <a:t>Le « lavement des pieds » institue la communauté apostolique et anticipe le Royaume</a:t>
            </a:r>
            <a:r>
              <a:rPr lang="fr-FR" dirty="0" smtClean="0">
                <a:solidFill>
                  <a:schemeClr val="accent6">
                    <a:lumMod val="50000"/>
                  </a:schemeClr>
                </a:solidFill>
              </a:rPr>
              <a:t> où chacun est un serviteur « heureux » (« heureux sont-ils ces serviteurs que le Maître en venant trouvera en train de veiller »)</a:t>
            </a:r>
          </a:p>
          <a:p>
            <a:pPr marL="0" indent="0" algn="just">
              <a:buNone/>
            </a:pPr>
            <a:endParaRPr lang="fr-FR" dirty="0" smtClean="0"/>
          </a:p>
          <a:p>
            <a:pPr algn="just"/>
            <a:r>
              <a:rPr lang="fr-FR" dirty="0" smtClean="0"/>
              <a:t>« </a:t>
            </a:r>
            <a:r>
              <a:rPr lang="fr-FR" b="1" dirty="0" smtClean="0"/>
              <a:t>Comprenez-vous ce que je viens de faire  ? »</a:t>
            </a:r>
            <a:r>
              <a:rPr lang="fr-FR" dirty="0" smtClean="0"/>
              <a:t>: vous me reconnaissez comme Maître et Seigneur… Si donc celui que vous reconnaissez comme Maître et seigneur vous a lavé les pieds (posture du serviteur) vous aussi vous devez vous laver les pieds, les uns les autres. C’est un signe que je vous ai donné afin que vous fassiez comme j’ai fait pour vous »</a:t>
            </a:r>
            <a:endParaRPr lang="fr-FR" dirty="0"/>
          </a:p>
        </p:txBody>
      </p:sp>
    </p:spTree>
    <p:extLst>
      <p:ext uri="{BB962C8B-B14F-4D97-AF65-F5344CB8AC3E}">
        <p14:creationId xmlns:p14="http://schemas.microsoft.com/office/powerpoint/2010/main" val="32985525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Entre le Père de miséricorde et les hommes en souffrance… le Christ de l’Agapè</a:t>
            </a:r>
            <a:endParaRPr lang="fr-FR" sz="3200" b="1" dirty="0"/>
          </a:p>
        </p:txBody>
      </p:sp>
      <p:sp>
        <p:nvSpPr>
          <p:cNvPr id="3" name="Espace réservé du contenu 2"/>
          <p:cNvSpPr>
            <a:spLocks noGrp="1"/>
          </p:cNvSpPr>
          <p:nvPr>
            <p:ph idx="1"/>
          </p:nvPr>
        </p:nvSpPr>
        <p:spPr/>
        <p:txBody>
          <a:bodyPr>
            <a:normAutofit fontScale="70000" lnSpcReduction="20000"/>
          </a:bodyPr>
          <a:lstStyle/>
          <a:p>
            <a:pPr algn="just"/>
            <a:endParaRPr lang="fr-FR" dirty="0" smtClean="0"/>
          </a:p>
          <a:p>
            <a:pPr algn="just"/>
            <a:r>
              <a:rPr lang="fr-FR" dirty="0" smtClean="0"/>
              <a:t>La </a:t>
            </a:r>
            <a:r>
              <a:rPr lang="fr-FR" dirty="0" smtClean="0"/>
              <a:t>figure triadique qui fonde la diaconie, mission de la communauté des serviteurs : </a:t>
            </a:r>
          </a:p>
          <a:p>
            <a:pPr lvl="1" algn="just"/>
            <a:r>
              <a:rPr lang="fr-FR" dirty="0" smtClean="0"/>
              <a:t>le Père, source d’un amour inépuisable pour chacun de ses enfants : le fils prodigue et le frère ainé; </a:t>
            </a:r>
          </a:p>
          <a:p>
            <a:pPr lvl="1" algn="just"/>
            <a:r>
              <a:rPr lang="fr-FR" dirty="0" smtClean="0"/>
              <a:t>les hommes en souffrance, dans leur traversée de la vie et de la mort; </a:t>
            </a:r>
          </a:p>
          <a:p>
            <a:pPr lvl="1" algn="just"/>
            <a:r>
              <a:rPr lang="fr-FR" dirty="0" smtClean="0"/>
              <a:t>le Christ de l’Agapè, Fils aimé et porteur de l’amour de prédilection pour chacun</a:t>
            </a:r>
          </a:p>
          <a:p>
            <a:pPr marL="393192" lvl="1" indent="0" algn="just">
              <a:buNone/>
            </a:pPr>
            <a:endParaRPr lang="fr-FR" dirty="0" smtClean="0"/>
          </a:p>
          <a:p>
            <a:pPr algn="just"/>
            <a:r>
              <a:rPr lang="fr-FR" dirty="0" smtClean="0">
                <a:solidFill>
                  <a:schemeClr val="accent6">
                    <a:lumMod val="50000"/>
                  </a:schemeClr>
                </a:solidFill>
              </a:rPr>
              <a:t>Fonder la diaconie dans l’Agapè, c’est la concevoir comment</a:t>
            </a:r>
            <a:r>
              <a:rPr lang="fr-FR" dirty="0" smtClean="0"/>
              <a:t> </a:t>
            </a:r>
            <a:r>
              <a:rPr lang="fr-FR" b="1" dirty="0" smtClean="0">
                <a:solidFill>
                  <a:schemeClr val="accent6">
                    <a:lumMod val="50000"/>
                  </a:schemeClr>
                </a:solidFill>
              </a:rPr>
              <a:t>l’expression d’une foi qui aime, d’une foi en acte</a:t>
            </a:r>
            <a:r>
              <a:rPr lang="fr-FR" dirty="0" smtClean="0"/>
              <a:t>. </a:t>
            </a:r>
          </a:p>
          <a:p>
            <a:pPr marL="0" indent="0" algn="just">
              <a:buNone/>
            </a:pPr>
            <a:endParaRPr lang="fr-FR" dirty="0" smtClean="0"/>
          </a:p>
          <a:p>
            <a:pPr algn="just"/>
            <a:r>
              <a:rPr lang="fr-FR" dirty="0" smtClean="0"/>
              <a:t>Cf. Hymne à la charité de St Paul : « </a:t>
            </a:r>
            <a:r>
              <a:rPr lang="fr-FR" i="1" dirty="0" smtClean="0"/>
              <a:t>La charité ne passe jamais. Les prophéties, elles disparaîtront… Maintenant, demeurent la foi, l’espérance et la charité… Mais la plus grande d’entre elles, c’est la charité</a:t>
            </a:r>
            <a:r>
              <a:rPr lang="fr-FR" dirty="0" smtClean="0"/>
              <a:t>» (1Cor. 13, 8, 13) </a:t>
            </a:r>
          </a:p>
          <a:p>
            <a:pPr marL="0" indent="0" algn="just">
              <a:buNone/>
            </a:pPr>
            <a:endParaRPr lang="fr-FR" dirty="0" smtClean="0"/>
          </a:p>
          <a:p>
            <a:pPr algn="just"/>
            <a:r>
              <a:rPr lang="fr-FR" b="1" dirty="0" smtClean="0">
                <a:solidFill>
                  <a:schemeClr val="accent6">
                    <a:lumMod val="50000"/>
                  </a:schemeClr>
                </a:solidFill>
              </a:rPr>
              <a:t>La diaconie déploie pleinement la mission d’une Eglise « en tenue de service » «jusqu’au retour du Maître ».</a:t>
            </a:r>
            <a:endParaRPr lang="fr-FR" b="1" dirty="0">
              <a:solidFill>
                <a:schemeClr val="accent6">
                  <a:lumMod val="50000"/>
                </a:schemeClr>
              </a:solidFill>
            </a:endParaRPr>
          </a:p>
        </p:txBody>
      </p:sp>
    </p:spTree>
    <p:extLst>
      <p:ext uri="{BB962C8B-B14F-4D97-AF65-F5344CB8AC3E}">
        <p14:creationId xmlns:p14="http://schemas.microsoft.com/office/powerpoint/2010/main" val="41329338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a:t>4</a:t>
            </a:r>
            <a:r>
              <a:rPr lang="fr-FR" sz="3600" b="1" dirty="0" smtClean="0"/>
              <a:t>. Agapè, diaconie et communion</a:t>
            </a:r>
            <a:endParaRPr lang="fr-FR" sz="3600" b="1" dirty="0"/>
          </a:p>
        </p:txBody>
      </p:sp>
      <p:sp>
        <p:nvSpPr>
          <p:cNvPr id="3" name="Espace réservé du contenu 2"/>
          <p:cNvSpPr>
            <a:spLocks noGrp="1"/>
          </p:cNvSpPr>
          <p:nvPr>
            <p:ph idx="1"/>
          </p:nvPr>
        </p:nvSpPr>
        <p:spPr/>
        <p:txBody>
          <a:bodyPr>
            <a:normAutofit fontScale="85000" lnSpcReduction="20000"/>
          </a:bodyPr>
          <a:lstStyle/>
          <a:p>
            <a:pPr algn="just"/>
            <a:r>
              <a:rPr lang="fr-FR" b="1" dirty="0" smtClean="0"/>
              <a:t>Fondée et ressourcée dans l’amour premier du Père et dans le geste du Christ qui prend soin de l’homme fragile</a:t>
            </a:r>
            <a:r>
              <a:rPr lang="fr-FR" dirty="0" smtClean="0"/>
              <a:t>, la diaconie ne peut jamais se réduire à une « action caritative ou humanitaire pour ». </a:t>
            </a:r>
            <a:r>
              <a:rPr lang="fr-FR" b="1" dirty="0" smtClean="0">
                <a:solidFill>
                  <a:schemeClr val="accent6">
                    <a:lumMod val="50000"/>
                  </a:schemeClr>
                </a:solidFill>
              </a:rPr>
              <a:t>Elle est véritablement une actualisation de  l’alliance qui vient de Dieu et qui nous conduit à la rencontre de l’autre.</a:t>
            </a:r>
          </a:p>
          <a:p>
            <a:pPr marL="0" indent="0" algn="just">
              <a:buNone/>
            </a:pPr>
            <a:endParaRPr lang="fr-FR" b="1" dirty="0" smtClean="0">
              <a:solidFill>
                <a:schemeClr val="accent6">
                  <a:lumMod val="50000"/>
                </a:schemeClr>
              </a:solidFill>
            </a:endParaRPr>
          </a:p>
          <a:p>
            <a:pPr algn="just"/>
            <a:r>
              <a:rPr lang="fr-FR" b="1" dirty="0" smtClean="0"/>
              <a:t>Cette rencontre trouve dans la communion eucharistique son renouvellement</a:t>
            </a:r>
            <a:r>
              <a:rPr lang="fr-FR" dirty="0" smtClean="0"/>
              <a:t>, en tant que le sacrement du corps partagé et du sang versé </a:t>
            </a:r>
            <a:r>
              <a:rPr lang="fr-FR" b="1" dirty="0" smtClean="0"/>
              <a:t>fait mémoire</a:t>
            </a:r>
            <a:r>
              <a:rPr lang="fr-FR" dirty="0" smtClean="0"/>
              <a:t> (anamnèse) du Christ –Serviteur donné que « le monde ait la vie »</a:t>
            </a:r>
          </a:p>
          <a:p>
            <a:pPr marL="0" indent="0" algn="just">
              <a:buNone/>
            </a:pPr>
            <a:endParaRPr lang="fr-FR" dirty="0" smtClean="0"/>
          </a:p>
          <a:p>
            <a:pPr algn="just"/>
            <a:r>
              <a:rPr lang="fr-FR" dirty="0" smtClean="0"/>
              <a:t>Cette communion renouvelle ceux qui la vivent dans leur mission de serviteurs (Cf. 1 </a:t>
            </a:r>
            <a:r>
              <a:rPr lang="fr-FR" dirty="0" err="1" smtClean="0"/>
              <a:t>Jn</a:t>
            </a:r>
            <a:r>
              <a:rPr lang="fr-FR" dirty="0" smtClean="0"/>
              <a:t>, 3, 11 – 20)</a:t>
            </a:r>
            <a:endParaRPr lang="fr-FR" dirty="0"/>
          </a:p>
        </p:txBody>
      </p:sp>
    </p:spTree>
    <p:extLst>
      <p:ext uri="{BB962C8B-B14F-4D97-AF65-F5344CB8AC3E}">
        <p14:creationId xmlns:p14="http://schemas.microsoft.com/office/powerpoint/2010/main" val="33147884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4000" b="1" dirty="0" smtClean="0"/>
              <a:t>Le choix du service </a:t>
            </a:r>
            <a:br>
              <a:rPr lang="fr-FR" sz="4000" b="1" dirty="0" smtClean="0"/>
            </a:br>
            <a:r>
              <a:rPr lang="fr-FR" sz="4000" b="1" dirty="0"/>
              <a:t>	</a:t>
            </a:r>
            <a:r>
              <a:rPr lang="fr-FR" sz="4000" b="1" dirty="0" smtClean="0"/>
              <a:t>		vécu comme rencontre</a:t>
            </a:r>
            <a:endParaRPr lang="fr-FR" sz="4000" b="1" dirty="0"/>
          </a:p>
        </p:txBody>
      </p:sp>
      <p:sp>
        <p:nvSpPr>
          <p:cNvPr id="3" name="Espace réservé du contenu 2"/>
          <p:cNvSpPr>
            <a:spLocks noGrp="1"/>
          </p:cNvSpPr>
          <p:nvPr>
            <p:ph idx="1"/>
          </p:nvPr>
        </p:nvSpPr>
        <p:spPr/>
        <p:txBody>
          <a:bodyPr>
            <a:normAutofit fontScale="70000" lnSpcReduction="20000"/>
          </a:bodyPr>
          <a:lstStyle/>
          <a:p>
            <a:pPr algn="just"/>
            <a:endParaRPr lang="fr-FR" b="1" dirty="0" smtClean="0"/>
          </a:p>
          <a:p>
            <a:pPr algn="just"/>
            <a:r>
              <a:rPr lang="fr-FR" b="1" dirty="0" smtClean="0"/>
              <a:t>Ce </a:t>
            </a:r>
            <a:r>
              <a:rPr lang="fr-FR" b="1" dirty="0" smtClean="0"/>
              <a:t>« choix » - « option de préférence pour les plus pauvres »</a:t>
            </a:r>
            <a:r>
              <a:rPr lang="fr-FR" dirty="0" smtClean="0"/>
              <a:t> (Cf. La Doctrine sociale de l’Eglise; « </a:t>
            </a:r>
            <a:r>
              <a:rPr lang="fr-FR" dirty="0" err="1" smtClean="0"/>
              <a:t>Populorum</a:t>
            </a:r>
            <a:r>
              <a:rPr lang="fr-FR" dirty="0" smtClean="0"/>
              <a:t> </a:t>
            </a:r>
            <a:r>
              <a:rPr lang="fr-FR" dirty="0" err="1" smtClean="0"/>
              <a:t>progressio</a:t>
            </a:r>
            <a:r>
              <a:rPr lang="fr-FR" dirty="0" smtClean="0"/>
              <a:t> », inspirant la création du CCFD et des échanges au sujet d’un développement de « tout homme et de tous les hommes ») entraîne des incidences dans la vie personnelle des baptisés et des communautés (églises domestiques (familles), paroisses, doyennés, mouvements et réseaux) :</a:t>
            </a:r>
          </a:p>
          <a:p>
            <a:pPr marL="0" indent="0" algn="just">
              <a:buNone/>
            </a:pPr>
            <a:endParaRPr lang="fr-FR" dirty="0" smtClean="0"/>
          </a:p>
          <a:p>
            <a:pPr lvl="1" algn="just"/>
            <a:r>
              <a:rPr lang="fr-FR" b="1" dirty="0" smtClean="0">
                <a:solidFill>
                  <a:schemeClr val="accent6">
                    <a:lumMod val="50000"/>
                  </a:schemeClr>
                </a:solidFill>
              </a:rPr>
              <a:t>Une attention aux situations qui mettent en péril la dignité des personnes (fragilisées)</a:t>
            </a:r>
          </a:p>
          <a:p>
            <a:pPr lvl="1" algn="just"/>
            <a:r>
              <a:rPr lang="fr-FR" b="1" dirty="0" smtClean="0">
                <a:solidFill>
                  <a:schemeClr val="accent6">
                    <a:lumMod val="50000"/>
                  </a:schemeClr>
                </a:solidFill>
              </a:rPr>
              <a:t>Une veille citoyenne et une solidarité dans laquelle « l’autre devient un égal et un frère », (</a:t>
            </a:r>
            <a:r>
              <a:rPr lang="fr-FR" b="1" dirty="0" err="1" smtClean="0">
                <a:solidFill>
                  <a:schemeClr val="accent6">
                    <a:lumMod val="50000"/>
                  </a:schemeClr>
                </a:solidFill>
              </a:rPr>
              <a:t>Cf</a:t>
            </a:r>
            <a:r>
              <a:rPr lang="fr-FR" b="1" dirty="0" smtClean="0">
                <a:solidFill>
                  <a:schemeClr val="accent6">
                    <a:lumMod val="50000"/>
                  </a:schemeClr>
                </a:solidFill>
              </a:rPr>
              <a:t> Jean-Paul II « </a:t>
            </a:r>
            <a:r>
              <a:rPr lang="fr-FR" b="1" dirty="0" err="1" smtClean="0">
                <a:solidFill>
                  <a:schemeClr val="accent6">
                    <a:lumMod val="50000"/>
                  </a:schemeClr>
                </a:solidFill>
              </a:rPr>
              <a:t>Sollicitudo</a:t>
            </a:r>
            <a:r>
              <a:rPr lang="fr-FR" b="1" dirty="0" smtClean="0">
                <a:solidFill>
                  <a:schemeClr val="accent6">
                    <a:lumMod val="50000"/>
                  </a:schemeClr>
                </a:solidFill>
              </a:rPr>
              <a:t> </a:t>
            </a:r>
            <a:r>
              <a:rPr lang="fr-FR" b="1" dirty="0" err="1" smtClean="0">
                <a:solidFill>
                  <a:schemeClr val="accent6">
                    <a:lumMod val="50000"/>
                  </a:schemeClr>
                </a:solidFill>
              </a:rPr>
              <a:t>rei</a:t>
            </a:r>
            <a:r>
              <a:rPr lang="fr-FR" b="1" dirty="0" smtClean="0">
                <a:solidFill>
                  <a:schemeClr val="accent6">
                    <a:lumMod val="50000"/>
                  </a:schemeClr>
                </a:solidFill>
              </a:rPr>
              <a:t> </a:t>
            </a:r>
            <a:r>
              <a:rPr lang="fr-FR" b="1" dirty="0" err="1" smtClean="0">
                <a:solidFill>
                  <a:schemeClr val="accent6">
                    <a:lumMod val="50000"/>
                  </a:schemeClr>
                </a:solidFill>
              </a:rPr>
              <a:t>socialis</a:t>
            </a:r>
            <a:r>
              <a:rPr lang="fr-FR" b="1" dirty="0" smtClean="0">
                <a:solidFill>
                  <a:schemeClr val="accent6">
                    <a:lumMod val="50000"/>
                  </a:schemeClr>
                </a:solidFill>
              </a:rPr>
              <a:t> 1988) nous faisant passer de la dépendance à la reconnaissance	</a:t>
            </a:r>
          </a:p>
          <a:p>
            <a:pPr lvl="1" algn="just"/>
            <a:r>
              <a:rPr lang="fr-FR" b="1" dirty="0" smtClean="0">
                <a:solidFill>
                  <a:schemeClr val="accent6">
                    <a:lumMod val="50000"/>
                  </a:schemeClr>
                </a:solidFill>
              </a:rPr>
              <a:t>Une catéchèse de l’Agapè, en famille, en paroisse, en mouvement qui inscrit le regard sur l’homme blessé comme une expression centrale de la foi.</a:t>
            </a:r>
            <a:endParaRPr lang="fr-FR" b="1" dirty="0">
              <a:solidFill>
                <a:schemeClr val="accent6">
                  <a:lumMod val="50000"/>
                </a:schemeClr>
              </a:solidFill>
            </a:endParaRPr>
          </a:p>
        </p:txBody>
      </p:sp>
    </p:spTree>
    <p:extLst>
      <p:ext uri="{BB962C8B-B14F-4D97-AF65-F5344CB8AC3E}">
        <p14:creationId xmlns:p14="http://schemas.microsoft.com/office/powerpoint/2010/main" val="26160526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t> Esprit, regard, et rencontre</a:t>
            </a:r>
            <a:endParaRPr lang="fr-FR" sz="4000" b="1" dirty="0"/>
          </a:p>
        </p:txBody>
      </p:sp>
      <p:sp>
        <p:nvSpPr>
          <p:cNvPr id="3" name="Espace réservé du contenu 2"/>
          <p:cNvSpPr>
            <a:spLocks noGrp="1"/>
          </p:cNvSpPr>
          <p:nvPr>
            <p:ph idx="1"/>
          </p:nvPr>
        </p:nvSpPr>
        <p:spPr/>
        <p:txBody>
          <a:bodyPr>
            <a:normAutofit fontScale="77500" lnSpcReduction="20000"/>
          </a:bodyPr>
          <a:lstStyle/>
          <a:p>
            <a:r>
              <a:rPr lang="fr-FR" dirty="0" smtClean="0"/>
              <a:t>« </a:t>
            </a:r>
            <a:r>
              <a:rPr lang="fr-FR" i="1" dirty="0" smtClean="0"/>
              <a:t>A moins de naître d’eau et d’Esprit, nul ne peut entrer dans le Royaume de Dieu . Ce qui est né de la chair est chair, ce qui est né de l’Esprit est esprit. Ne t’étonne pas si je t’ai dit : il vous faut naître d’en haut. </a:t>
            </a:r>
            <a:r>
              <a:rPr lang="fr-FR" dirty="0" smtClean="0"/>
              <a:t>» (</a:t>
            </a:r>
            <a:r>
              <a:rPr lang="fr-FR" dirty="0" err="1" smtClean="0"/>
              <a:t>Jn</a:t>
            </a:r>
            <a:r>
              <a:rPr lang="fr-FR" dirty="0" smtClean="0"/>
              <a:t> 3, 5-7). </a:t>
            </a:r>
          </a:p>
          <a:p>
            <a:pPr marL="0" indent="0">
              <a:buNone/>
            </a:pPr>
            <a:endParaRPr lang="fr-FR" dirty="0" smtClean="0"/>
          </a:p>
          <a:p>
            <a:r>
              <a:rPr lang="fr-FR" dirty="0" smtClean="0"/>
              <a:t>Il s’agit de </a:t>
            </a:r>
            <a:r>
              <a:rPr lang="fr-FR" b="1" dirty="0" smtClean="0"/>
              <a:t>se laisser rencontrer et habiter par l’Esprit pour rencontrer et </a:t>
            </a:r>
            <a:r>
              <a:rPr lang="fr-FR" b="1" dirty="0" err="1" smtClean="0"/>
              <a:t>co-habiter</a:t>
            </a:r>
            <a:r>
              <a:rPr lang="fr-FR" b="1" dirty="0" smtClean="0"/>
              <a:t> avec les frères, dans l’expérience partagée d’une commune vulnérabilité.</a:t>
            </a:r>
          </a:p>
          <a:p>
            <a:pPr marL="0" indent="0">
              <a:buNone/>
            </a:pPr>
            <a:endParaRPr lang="fr-FR" dirty="0" smtClean="0"/>
          </a:p>
          <a:p>
            <a:r>
              <a:rPr lang="fr-FR" b="1" dirty="0" smtClean="0"/>
              <a:t>On le sait : tout commence par le regard </a:t>
            </a:r>
            <a:r>
              <a:rPr lang="fr-FR" dirty="0" smtClean="0"/>
              <a:t>: </a:t>
            </a:r>
          </a:p>
          <a:p>
            <a:pPr lvl="1"/>
            <a:r>
              <a:rPr lang="fr-FR" dirty="0" smtClean="0"/>
              <a:t>le regard du Christ sur l’homme (riche  - Marc 10, 21) et pauvre – Marc 10, 22) ; </a:t>
            </a:r>
          </a:p>
          <a:p>
            <a:pPr lvl="1"/>
            <a:r>
              <a:rPr lang="fr-FR" dirty="0" smtClean="0"/>
              <a:t>le regard du Christ sur nous-mêmes </a:t>
            </a:r>
            <a:endParaRPr lang="fr-FR" dirty="0"/>
          </a:p>
          <a:p>
            <a:pPr lvl="1"/>
            <a:r>
              <a:rPr lang="fr-FR" dirty="0" smtClean="0"/>
              <a:t>le regard de l’homme sur l’homme (celui que nous offrons et celui que nous échangeons)</a:t>
            </a:r>
            <a:endParaRPr lang="fr-FR" dirty="0"/>
          </a:p>
        </p:txBody>
      </p:sp>
    </p:spTree>
    <p:extLst>
      <p:ext uri="{BB962C8B-B14F-4D97-AF65-F5344CB8AC3E}">
        <p14:creationId xmlns:p14="http://schemas.microsoft.com/office/powerpoint/2010/main" val="6398696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t>Joie et espoirs des hommes… </a:t>
            </a:r>
            <a:br>
              <a:rPr lang="fr-FR" sz="3600" b="1" dirty="0" smtClean="0"/>
            </a:br>
            <a:r>
              <a:rPr lang="fr-FR" sz="3600" b="1" dirty="0"/>
              <a:t>	</a:t>
            </a:r>
            <a:r>
              <a:rPr lang="fr-FR" sz="3600" b="1" dirty="0" smtClean="0"/>
              <a:t>		dans la lumière du Christ</a:t>
            </a:r>
            <a:endParaRPr lang="fr-FR" sz="3600" b="1" dirty="0"/>
          </a:p>
        </p:txBody>
      </p:sp>
      <p:sp>
        <p:nvSpPr>
          <p:cNvPr id="3" name="Espace réservé du contenu 2"/>
          <p:cNvSpPr>
            <a:spLocks noGrp="1"/>
          </p:cNvSpPr>
          <p:nvPr>
            <p:ph idx="1"/>
          </p:nvPr>
        </p:nvSpPr>
        <p:spPr/>
        <p:txBody>
          <a:bodyPr>
            <a:normAutofit fontScale="77500" lnSpcReduction="20000"/>
          </a:bodyPr>
          <a:lstStyle/>
          <a:p>
            <a:pPr algn="just"/>
            <a:r>
              <a:rPr lang="fr-FR" b="1" dirty="0" smtClean="0"/>
              <a:t>Le « serviteur » reçoit les attentes et les joies des hommes comme « signes » d’une humanité en marche, entre peine et croissance…</a:t>
            </a:r>
          </a:p>
          <a:p>
            <a:pPr marL="0" indent="0" algn="just">
              <a:buNone/>
            </a:pPr>
            <a:endParaRPr lang="fr-FR" b="1" dirty="0" smtClean="0"/>
          </a:p>
          <a:p>
            <a:pPr algn="just"/>
            <a:r>
              <a:rPr lang="fr-FR" b="1" dirty="0" smtClean="0"/>
              <a:t>Le Christ serviteur se donne comme Lumière</a:t>
            </a:r>
            <a:r>
              <a:rPr lang="fr-FR" dirty="0" smtClean="0"/>
              <a:t>, dans sa parole comme dans le soin qu’il offre aux souffrants et à tous les chercheurs (Cf. Dialogue avec Thomas en </a:t>
            </a:r>
            <a:r>
              <a:rPr lang="fr-FR" dirty="0" err="1" smtClean="0"/>
              <a:t>Jn</a:t>
            </a:r>
            <a:r>
              <a:rPr lang="fr-FR" dirty="0" smtClean="0"/>
              <a:t> 14)</a:t>
            </a:r>
          </a:p>
          <a:p>
            <a:pPr algn="just"/>
            <a:endParaRPr lang="fr-FR" dirty="0" smtClean="0"/>
          </a:p>
          <a:p>
            <a:pPr algn="just"/>
            <a:r>
              <a:rPr lang="fr-FR" b="1" dirty="0" smtClean="0"/>
              <a:t>La diaconie, comme expression de l’amour de l’Eglise pour tout homme</a:t>
            </a:r>
            <a:r>
              <a:rPr lang="fr-FR" dirty="0" smtClean="0"/>
              <a:t> transcende le simple accompagnement social et ouvre au Royaume</a:t>
            </a:r>
          </a:p>
          <a:p>
            <a:pPr marL="0" indent="0" algn="just">
              <a:buNone/>
            </a:pPr>
            <a:endParaRPr lang="fr-FR" dirty="0" smtClean="0"/>
          </a:p>
          <a:p>
            <a:pPr algn="just"/>
            <a:r>
              <a:rPr lang="fr-FR" dirty="0" smtClean="0"/>
              <a:t>De cette ouverture , l’Eglise est témoin et garante, en tant que communauté </a:t>
            </a:r>
            <a:r>
              <a:rPr lang="fr-FR" dirty="0" err="1" smtClean="0"/>
              <a:t>pro-phétique</a:t>
            </a:r>
            <a:r>
              <a:rPr lang="fr-FR" dirty="0" smtClean="0"/>
              <a:t>; </a:t>
            </a:r>
            <a:r>
              <a:rPr lang="fr-FR" b="1" dirty="0" smtClean="0">
                <a:solidFill>
                  <a:schemeClr val="accent6">
                    <a:lumMod val="50000"/>
                  </a:schemeClr>
                </a:solidFill>
              </a:rPr>
              <a:t>par sa manière de rencontrer l’homme, elle annonce le Royaume déjà « commencé » par le Christ, mort et ressuscité.</a:t>
            </a:r>
            <a:endParaRPr lang="fr-FR" b="1" dirty="0">
              <a:solidFill>
                <a:schemeClr val="accent6">
                  <a:lumMod val="50000"/>
                </a:schemeClr>
              </a:solidFill>
            </a:endParaRPr>
          </a:p>
        </p:txBody>
      </p:sp>
    </p:spTree>
    <p:extLst>
      <p:ext uri="{BB962C8B-B14F-4D97-AF65-F5344CB8AC3E}">
        <p14:creationId xmlns:p14="http://schemas.microsoft.com/office/powerpoint/2010/main" val="14280526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 </a:t>
            </a:r>
            <a:r>
              <a:rPr lang="fr-FR" sz="3600" b="1" dirty="0" smtClean="0"/>
              <a:t>Incidences pastorales</a:t>
            </a:r>
            <a:endParaRPr lang="fr-FR" sz="3600" b="1" dirty="0"/>
          </a:p>
        </p:txBody>
      </p:sp>
      <p:sp>
        <p:nvSpPr>
          <p:cNvPr id="3" name="Espace réservé du contenu 2"/>
          <p:cNvSpPr>
            <a:spLocks noGrp="1"/>
          </p:cNvSpPr>
          <p:nvPr>
            <p:ph idx="1"/>
          </p:nvPr>
        </p:nvSpPr>
        <p:spPr/>
        <p:txBody>
          <a:bodyPr>
            <a:normAutofit fontScale="70000" lnSpcReduction="20000"/>
          </a:bodyPr>
          <a:lstStyle/>
          <a:p>
            <a:pPr algn="just"/>
            <a:endParaRPr lang="fr-FR" b="1" dirty="0" smtClean="0"/>
          </a:p>
          <a:p>
            <a:pPr algn="just"/>
            <a:r>
              <a:rPr lang="fr-FR" b="1" dirty="0" smtClean="0"/>
              <a:t>Que signifie le terme « Pastorale » ?</a:t>
            </a:r>
          </a:p>
          <a:p>
            <a:pPr lvl="1" algn="just"/>
            <a:r>
              <a:rPr lang="fr-FR" b="1" dirty="0" smtClean="0"/>
              <a:t>L</a:t>
            </a:r>
            <a:r>
              <a:rPr lang="fr-FR" dirty="0" smtClean="0"/>
              <a:t>’attention du pasteur pour chacune de ses brebis</a:t>
            </a:r>
          </a:p>
          <a:p>
            <a:pPr lvl="1" algn="just"/>
            <a:r>
              <a:rPr lang="fr-FR" dirty="0" smtClean="0"/>
              <a:t>L’attention du pasteur pour la brebis « perdue » </a:t>
            </a:r>
          </a:p>
          <a:p>
            <a:pPr lvl="1" algn="just"/>
            <a:r>
              <a:rPr lang="fr-FR" dirty="0" smtClean="0"/>
              <a:t>L’attention du pasteur pour les autres brebis</a:t>
            </a:r>
          </a:p>
          <a:p>
            <a:pPr algn="just"/>
            <a:endParaRPr lang="fr-FR" dirty="0"/>
          </a:p>
          <a:p>
            <a:pPr algn="just"/>
            <a:r>
              <a:rPr lang="fr-FR" dirty="0" smtClean="0"/>
              <a:t>Comme une respiration, au cœur de la vie de l’Eglise, la « Pastorale » a à voir avec la considération (le temps et le chemin partagé) de toute personne et de toute « famille ». Elle est une recherche inlassable de ce qui participe au chemin intérieur et communautaire de chaque personne.  </a:t>
            </a:r>
          </a:p>
          <a:p>
            <a:pPr marL="0" indent="0" algn="just">
              <a:buNone/>
            </a:pPr>
            <a:endParaRPr lang="fr-FR" dirty="0" smtClean="0"/>
          </a:p>
          <a:p>
            <a:pPr algn="just"/>
            <a:r>
              <a:rPr lang="fr-FR" dirty="0" smtClean="0"/>
              <a:t>On pourra donc parler de trois dimensions de la Pastorale : </a:t>
            </a:r>
          </a:p>
          <a:p>
            <a:pPr lvl="1" algn="just"/>
            <a:r>
              <a:rPr lang="fr-FR" dirty="0" smtClean="0"/>
              <a:t>l’écoute, </a:t>
            </a:r>
          </a:p>
          <a:p>
            <a:pPr lvl="1" algn="just"/>
            <a:r>
              <a:rPr lang="fr-FR" dirty="0" smtClean="0"/>
              <a:t>la Parole </a:t>
            </a:r>
            <a:endParaRPr lang="fr-FR" dirty="0"/>
          </a:p>
          <a:p>
            <a:pPr lvl="1" algn="just"/>
            <a:r>
              <a:rPr lang="fr-FR" dirty="0" smtClean="0"/>
              <a:t>l’offre d’un chemin d’espérance et de grâce, avec le Christ et avec des frères</a:t>
            </a:r>
            <a:endParaRPr lang="fr-FR" dirty="0"/>
          </a:p>
        </p:txBody>
      </p:sp>
    </p:spTree>
    <p:extLst>
      <p:ext uri="{BB962C8B-B14F-4D97-AF65-F5344CB8AC3E}">
        <p14:creationId xmlns:p14="http://schemas.microsoft.com/office/powerpoint/2010/main" val="1697684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t>Est-il pertinent de parler </a:t>
            </a:r>
            <a:br>
              <a:rPr lang="fr-FR" sz="3600" b="1" dirty="0" smtClean="0"/>
            </a:br>
            <a:r>
              <a:rPr lang="fr-FR" sz="3600" b="1" dirty="0"/>
              <a:t>	</a:t>
            </a:r>
            <a:r>
              <a:rPr lang="fr-FR" sz="3600" b="1" dirty="0" smtClean="0"/>
              <a:t>		d’une « pastorale sociale » ?</a:t>
            </a:r>
            <a:endParaRPr lang="fr-FR" sz="3600" b="1" dirty="0"/>
          </a:p>
        </p:txBody>
      </p:sp>
      <p:sp>
        <p:nvSpPr>
          <p:cNvPr id="3" name="Espace réservé du contenu 2"/>
          <p:cNvSpPr>
            <a:spLocks noGrp="1"/>
          </p:cNvSpPr>
          <p:nvPr>
            <p:ph idx="1"/>
          </p:nvPr>
        </p:nvSpPr>
        <p:spPr/>
        <p:txBody>
          <a:bodyPr>
            <a:normAutofit fontScale="77500" lnSpcReduction="20000"/>
          </a:bodyPr>
          <a:lstStyle/>
          <a:p>
            <a:endParaRPr lang="fr-FR" dirty="0" smtClean="0"/>
          </a:p>
          <a:p>
            <a:r>
              <a:rPr lang="fr-FR" dirty="0" smtClean="0"/>
              <a:t>Toute pastorale n’est-elle pas « sociale » ?</a:t>
            </a:r>
          </a:p>
          <a:p>
            <a:r>
              <a:rPr lang="fr-FR" dirty="0" smtClean="0"/>
              <a:t>Les spécificités du « champ social » dans le contexte actuel</a:t>
            </a:r>
          </a:p>
          <a:p>
            <a:pPr marL="0" indent="0">
              <a:buNone/>
            </a:pPr>
            <a:endParaRPr lang="fr-FR" dirty="0" smtClean="0"/>
          </a:p>
          <a:p>
            <a:r>
              <a:rPr lang="fr-FR" b="1" dirty="0" smtClean="0">
                <a:solidFill>
                  <a:schemeClr val="accent6">
                    <a:lumMod val="50000"/>
                  </a:schemeClr>
                </a:solidFill>
              </a:rPr>
              <a:t>Inscrire la rencontre au cœur de toute pastorale</a:t>
            </a:r>
          </a:p>
          <a:p>
            <a:r>
              <a:rPr lang="fr-FR" b="1" dirty="0" smtClean="0">
                <a:solidFill>
                  <a:schemeClr val="accent6">
                    <a:lumMod val="50000"/>
                  </a:schemeClr>
                </a:solidFill>
              </a:rPr>
              <a:t>Au-delà de nos peurs, rencontrer les personnes « blessées » par la vie et «</a:t>
            </a:r>
            <a:r>
              <a:rPr lang="fr-FR" b="1" dirty="0">
                <a:solidFill>
                  <a:schemeClr val="accent6">
                    <a:lumMod val="50000"/>
                  </a:schemeClr>
                </a:solidFill>
              </a:rPr>
              <a:t> </a:t>
            </a:r>
            <a:r>
              <a:rPr lang="fr-FR" b="1" dirty="0" smtClean="0">
                <a:solidFill>
                  <a:schemeClr val="accent6">
                    <a:lumMod val="50000"/>
                  </a:schemeClr>
                </a:solidFill>
              </a:rPr>
              <a:t>en quête de sources »</a:t>
            </a:r>
          </a:p>
          <a:p>
            <a:r>
              <a:rPr lang="fr-FR" b="1" dirty="0" smtClean="0">
                <a:solidFill>
                  <a:schemeClr val="accent6">
                    <a:lumMod val="50000"/>
                  </a:schemeClr>
                </a:solidFill>
              </a:rPr>
              <a:t>Entre « segmentation » et « mise en écho » des domaines de la pastorale</a:t>
            </a:r>
          </a:p>
          <a:p>
            <a:pPr marL="0" indent="0">
              <a:buNone/>
            </a:pPr>
            <a:endParaRPr lang="fr-FR" b="1" dirty="0" smtClean="0">
              <a:solidFill>
                <a:schemeClr val="accent6">
                  <a:lumMod val="50000"/>
                </a:schemeClr>
              </a:solidFill>
            </a:endParaRPr>
          </a:p>
          <a:p>
            <a:r>
              <a:rPr lang="fr-FR" dirty="0" smtClean="0"/>
              <a:t>Maintenir en  </a:t>
            </a:r>
            <a:r>
              <a:rPr lang="fr-FR" dirty="0" err="1" smtClean="0"/>
              <a:t>co-incidence</a:t>
            </a:r>
            <a:r>
              <a:rPr lang="fr-FR" dirty="0" smtClean="0"/>
              <a:t> les trois dimensions de la vie de l’Eglise : </a:t>
            </a:r>
          </a:p>
          <a:p>
            <a:pPr lvl="1"/>
            <a:r>
              <a:rPr lang="fr-FR" dirty="0" err="1" smtClean="0"/>
              <a:t>Martouria</a:t>
            </a:r>
            <a:r>
              <a:rPr lang="fr-FR" dirty="0" smtClean="0"/>
              <a:t> : le témoignage, </a:t>
            </a:r>
          </a:p>
          <a:p>
            <a:pPr lvl="1"/>
            <a:r>
              <a:rPr lang="fr-FR" dirty="0" err="1" smtClean="0"/>
              <a:t>Litourgia</a:t>
            </a:r>
            <a:r>
              <a:rPr lang="fr-FR" dirty="0" smtClean="0"/>
              <a:t> : la liturgie </a:t>
            </a:r>
            <a:endParaRPr lang="fr-FR" dirty="0"/>
          </a:p>
          <a:p>
            <a:pPr lvl="1"/>
            <a:r>
              <a:rPr lang="fr-FR" dirty="0" err="1" smtClean="0"/>
              <a:t>Diaconia</a:t>
            </a:r>
            <a:r>
              <a:rPr lang="fr-FR" dirty="0" smtClean="0"/>
              <a:t> : la diaconie.</a:t>
            </a:r>
            <a:endParaRPr lang="fr-FR" dirty="0"/>
          </a:p>
        </p:txBody>
      </p:sp>
    </p:spTree>
    <p:extLst>
      <p:ext uri="{BB962C8B-B14F-4D97-AF65-F5344CB8AC3E}">
        <p14:creationId xmlns:p14="http://schemas.microsoft.com/office/powerpoint/2010/main" val="328536405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t>Penser la diaconie comme une rencontre</a:t>
            </a:r>
            <a:endParaRPr lang="fr-FR" sz="3600" b="1" dirty="0"/>
          </a:p>
        </p:txBody>
      </p:sp>
      <p:sp>
        <p:nvSpPr>
          <p:cNvPr id="3" name="Espace réservé du contenu 2"/>
          <p:cNvSpPr>
            <a:spLocks noGrp="1"/>
          </p:cNvSpPr>
          <p:nvPr>
            <p:ph idx="1"/>
          </p:nvPr>
        </p:nvSpPr>
        <p:spPr/>
        <p:txBody>
          <a:bodyPr>
            <a:normAutofit fontScale="70000" lnSpcReduction="20000"/>
          </a:bodyPr>
          <a:lstStyle/>
          <a:p>
            <a:endParaRPr lang="fr-FR" dirty="0" smtClean="0"/>
          </a:p>
          <a:p>
            <a:r>
              <a:rPr lang="fr-FR" dirty="0" smtClean="0"/>
              <a:t>Dans une société où le « faire » prime sur « la présence »… mais dans laquelle beaucoup cherchent la « justice » et la « justesse » dans l’échange.</a:t>
            </a:r>
          </a:p>
          <a:p>
            <a:pPr marL="0" indent="0">
              <a:buNone/>
            </a:pPr>
            <a:endParaRPr lang="fr-FR" dirty="0" smtClean="0"/>
          </a:p>
          <a:p>
            <a:r>
              <a:rPr lang="fr-FR" dirty="0" smtClean="0"/>
              <a:t>Dans un monde où beaucoup luttent pour survivre mais aussi e surtout pour être « considérés »…</a:t>
            </a:r>
          </a:p>
          <a:p>
            <a:pPr marL="0" indent="0">
              <a:buNone/>
            </a:pPr>
            <a:endParaRPr lang="fr-FR" dirty="0" smtClean="0"/>
          </a:p>
          <a:p>
            <a:r>
              <a:rPr lang="fr-FR" dirty="0" smtClean="0"/>
              <a:t>Dans une Eglise appelée par un Dieu qui se fait « proche » par son Fils… appelée par des hommes qui essayent de « faire signe »</a:t>
            </a:r>
          </a:p>
          <a:p>
            <a:pPr marL="0" indent="0">
              <a:buNone/>
            </a:pPr>
            <a:endParaRPr lang="fr-FR" dirty="0" smtClean="0"/>
          </a:p>
          <a:p>
            <a:r>
              <a:rPr lang="fr-FR" b="1" dirty="0" smtClean="0"/>
              <a:t>Une double figure éveille et réveille la mémoire des croyants : « la figure du serviteur » et « la figure du Fils de l’homme »</a:t>
            </a:r>
          </a:p>
          <a:p>
            <a:pPr marL="0" indent="0">
              <a:buNone/>
            </a:pPr>
            <a:endParaRPr lang="fr-FR" b="1" dirty="0" smtClean="0"/>
          </a:p>
          <a:p>
            <a:r>
              <a:rPr lang="fr-FR" b="1" dirty="0" smtClean="0">
                <a:solidFill>
                  <a:schemeClr val="accent6">
                    <a:lumMod val="50000"/>
                  </a:schemeClr>
                </a:solidFill>
              </a:rPr>
              <a:t>L’une et l’autre nous invitent à penser la diaconie (le service des frères) comme une rencontre</a:t>
            </a:r>
            <a:endParaRPr lang="fr-FR" b="1" dirty="0">
              <a:solidFill>
                <a:schemeClr val="accent6">
                  <a:lumMod val="50000"/>
                </a:schemeClr>
              </a:solidFill>
            </a:endParaRPr>
          </a:p>
        </p:txBody>
      </p:sp>
    </p:spTree>
    <p:extLst>
      <p:ext uri="{BB962C8B-B14F-4D97-AF65-F5344CB8AC3E}">
        <p14:creationId xmlns:p14="http://schemas.microsoft.com/office/powerpoint/2010/main" val="62380139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b="1" dirty="0" smtClean="0"/>
              <a:t>Dans la passion d’une humanité en attente</a:t>
            </a:r>
            <a:br>
              <a:rPr lang="fr-FR" sz="2800" b="1" dirty="0" smtClean="0"/>
            </a:br>
            <a:r>
              <a:rPr lang="fr-FR" sz="2800" b="1" dirty="0" smtClean="0"/>
              <a:t>- pour nos frères, les hôpitaux ou dans les files des « demandeurs d’asile » …</a:t>
            </a:r>
            <a:endParaRPr lang="fr-FR" sz="2800" b="1" dirty="0"/>
          </a:p>
        </p:txBody>
      </p:sp>
      <p:sp>
        <p:nvSpPr>
          <p:cNvPr id="3" name="Espace réservé du contenu 2"/>
          <p:cNvSpPr>
            <a:spLocks noGrp="1"/>
          </p:cNvSpPr>
          <p:nvPr>
            <p:ph idx="1"/>
          </p:nvPr>
        </p:nvSpPr>
        <p:spPr/>
        <p:txBody>
          <a:bodyPr>
            <a:normAutofit fontScale="77500" lnSpcReduction="20000"/>
          </a:bodyPr>
          <a:lstStyle/>
          <a:p>
            <a:pPr algn="just"/>
            <a:endParaRPr lang="fr-FR" dirty="0" smtClean="0"/>
          </a:p>
          <a:p>
            <a:pPr algn="just"/>
            <a:r>
              <a:rPr lang="fr-FR" dirty="0" smtClean="0"/>
              <a:t>« </a:t>
            </a:r>
            <a:r>
              <a:rPr lang="fr-FR" i="1" dirty="0" smtClean="0"/>
              <a:t>Longtemps j’ai attendu, longtemps j’ai espéré. Quelque chose devait surgir, quelqu’un parlerait, nous serions à nouveau portés par le courant. J’approche de la mort, j’attends encore…</a:t>
            </a:r>
          </a:p>
          <a:p>
            <a:pPr algn="just"/>
            <a:r>
              <a:rPr lang="fr-FR" i="1" dirty="0" smtClean="0"/>
              <a:t>J’entends enfin ce que j’essaie de dire depuis longtemps, depuis toujours. C’est une chose simple, absolument simple. </a:t>
            </a:r>
          </a:p>
          <a:p>
            <a:pPr algn="just"/>
            <a:r>
              <a:rPr lang="fr-FR" i="1" dirty="0" smtClean="0"/>
              <a:t>Qu’est-ce qui nous reste ? Qu’est-ce qui reste quand il ne reste rien ? Ceci : que nous soyons humains envers les humains, qu’entre nous demeure l’entre nous qui nous fait hommes…</a:t>
            </a:r>
          </a:p>
          <a:p>
            <a:pPr algn="just"/>
            <a:r>
              <a:rPr lang="fr-FR" i="1" dirty="0" smtClean="0"/>
              <a:t>Alors, il arrive qu’un presque rien, la lumière d’un visage, la musique d’une voix, le geste offert d’une main, tout d’un coup, disent tout; et que par exemple cet épuisé qu’on croyait noyé dans l’absence, signe, d’un mouvement presque invisible, la présence de la présence. Parole, primordiale parole où se désigne l’humain de l’humain. </a:t>
            </a:r>
            <a:r>
              <a:rPr lang="fr-FR" dirty="0" smtClean="0"/>
              <a:t>» </a:t>
            </a:r>
          </a:p>
          <a:p>
            <a:pPr marL="0" indent="0" algn="just">
              <a:buNone/>
            </a:pPr>
            <a:r>
              <a:rPr lang="fr-FR" dirty="0" smtClean="0"/>
              <a:t>(Maurice </a:t>
            </a:r>
            <a:r>
              <a:rPr lang="fr-FR" dirty="0" err="1" smtClean="0"/>
              <a:t>Bellet</a:t>
            </a:r>
            <a:r>
              <a:rPr lang="fr-FR" dirty="0" smtClean="0"/>
              <a:t>, Incipit ou le commencement, DDB, 1992, p. 7 – 10)</a:t>
            </a:r>
          </a:p>
        </p:txBody>
      </p:sp>
    </p:spTree>
    <p:extLst>
      <p:ext uri="{BB962C8B-B14F-4D97-AF65-F5344CB8AC3E}">
        <p14:creationId xmlns:p14="http://schemas.microsoft.com/office/powerpoint/2010/main" val="36105157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Dans la dynamique spirituelle et pastorale </a:t>
            </a:r>
            <a:br>
              <a:rPr lang="fr-FR" sz="3200" b="1" dirty="0" smtClean="0"/>
            </a:br>
            <a:r>
              <a:rPr lang="fr-FR" sz="3200" b="1" dirty="0"/>
              <a:t>	</a:t>
            </a:r>
            <a:r>
              <a:rPr lang="fr-FR" sz="3200" b="1" dirty="0" smtClean="0"/>
              <a:t>				du Concile Vatican II</a:t>
            </a:r>
            <a:endParaRPr lang="fr-FR" sz="3200" b="1" dirty="0"/>
          </a:p>
        </p:txBody>
      </p:sp>
      <p:sp>
        <p:nvSpPr>
          <p:cNvPr id="3" name="Espace réservé du contenu 2"/>
          <p:cNvSpPr>
            <a:spLocks noGrp="1"/>
          </p:cNvSpPr>
          <p:nvPr>
            <p:ph idx="1"/>
          </p:nvPr>
        </p:nvSpPr>
        <p:spPr/>
        <p:txBody>
          <a:bodyPr>
            <a:normAutofit fontScale="77500" lnSpcReduction="20000"/>
          </a:bodyPr>
          <a:lstStyle/>
          <a:p>
            <a:pPr algn="just"/>
            <a:endParaRPr lang="fr-FR" dirty="0" smtClean="0"/>
          </a:p>
          <a:p>
            <a:pPr algn="just"/>
            <a:r>
              <a:rPr lang="fr-FR" dirty="0" smtClean="0"/>
              <a:t>« </a:t>
            </a:r>
            <a:r>
              <a:rPr lang="fr-FR" i="1" dirty="0" smtClean="0"/>
              <a:t>Le Christ Jésus « qui était de condition divine s’anéantit lui-même prenant condition d’esclave » (Phil. 2,6), « pour nous, il s’est fait pauvre, de riche qu’il était » (2 Cor. 8,9). Ainsi l’Eglise, qui a cependant besoin pour remplir sa mission de ressources humaines, n’est pas faite pour chercher une gloire terrestre mais pour répandre, par son exemple aussi, l’humilité et l’abnégation. Le Christ a été envoyé par le Père « pour porter la bonne nouvelle aux pauvres, guérir les cœurs meurtris » (Luc 4, 18), « chercher et sauver ce qui était perdu » (Luc 19,10): de même l’Eglise enveloppe de son amour tous ceux que l’infirmité humaine afflige, bien plus, dans les pauvres et les souffrants, elle reconnaît l’image de son fondateur, pauvre et souffrant, elle s’efforce de soulager leur détresse, et en eux c’est le Christ qu’elle veut servir. </a:t>
            </a:r>
            <a:r>
              <a:rPr lang="fr-FR" dirty="0" smtClean="0"/>
              <a:t>» </a:t>
            </a:r>
          </a:p>
          <a:p>
            <a:pPr marL="393192" lvl="1" indent="0">
              <a:buNone/>
            </a:pPr>
            <a:endParaRPr lang="fr-FR" dirty="0" smtClean="0"/>
          </a:p>
          <a:p>
            <a:pPr marL="393192" lvl="1" indent="0">
              <a:buNone/>
            </a:pPr>
            <a:r>
              <a:rPr lang="fr-FR" dirty="0" smtClean="0"/>
              <a:t>(Concile Vatican II, Constitution dogmatique Lumen </a:t>
            </a:r>
            <a:r>
              <a:rPr lang="fr-FR" dirty="0" err="1" smtClean="0"/>
              <a:t>Gentium</a:t>
            </a:r>
            <a:r>
              <a:rPr lang="fr-FR" dirty="0" smtClean="0"/>
              <a:t> n°8, Novembre 1964)</a:t>
            </a:r>
            <a:endParaRPr lang="fr-FR" dirty="0"/>
          </a:p>
        </p:txBody>
      </p:sp>
    </p:spTree>
    <p:extLst>
      <p:ext uri="{BB962C8B-B14F-4D97-AF65-F5344CB8AC3E}">
        <p14:creationId xmlns:p14="http://schemas.microsoft.com/office/powerpoint/2010/main" val="8387789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t>1. La figure du « serviteur » </a:t>
            </a:r>
            <a:br>
              <a:rPr lang="fr-FR" sz="3600" b="1" dirty="0" smtClean="0"/>
            </a:br>
            <a:r>
              <a:rPr lang="fr-FR" sz="3600" b="1" dirty="0"/>
              <a:t>	</a:t>
            </a:r>
            <a:r>
              <a:rPr lang="fr-FR" sz="3600" b="1" dirty="0" smtClean="0"/>
              <a:t>			dans le Livre d’Isaïe</a:t>
            </a:r>
            <a:endParaRPr lang="fr-FR" sz="3600" b="1" dirty="0"/>
          </a:p>
        </p:txBody>
      </p:sp>
      <p:sp>
        <p:nvSpPr>
          <p:cNvPr id="3" name="Espace réservé du contenu 2"/>
          <p:cNvSpPr>
            <a:spLocks noGrp="1"/>
          </p:cNvSpPr>
          <p:nvPr>
            <p:ph idx="1"/>
          </p:nvPr>
        </p:nvSpPr>
        <p:spPr/>
        <p:txBody>
          <a:bodyPr>
            <a:normAutofit fontScale="92500"/>
          </a:bodyPr>
          <a:lstStyle/>
          <a:p>
            <a:pPr algn="just"/>
            <a:r>
              <a:rPr lang="fr-FR" dirty="0" smtClean="0"/>
              <a:t>« </a:t>
            </a:r>
            <a:r>
              <a:rPr lang="fr-FR" b="1" i="1" dirty="0" smtClean="0"/>
              <a:t>Moi, le Seigneur</a:t>
            </a:r>
            <a:r>
              <a:rPr lang="fr-FR" i="1" dirty="0" smtClean="0"/>
              <a:t>, je t’ai appelé dans la justice, je t’ai saisi par la main et je t’ai modelé, j’ai fait de toi </a:t>
            </a:r>
            <a:r>
              <a:rPr lang="fr-FR" b="1" i="1" dirty="0" smtClean="0"/>
              <a:t>l’alliance</a:t>
            </a:r>
            <a:r>
              <a:rPr lang="fr-FR" i="1" dirty="0" smtClean="0"/>
              <a:t> du peuple, la </a:t>
            </a:r>
            <a:r>
              <a:rPr lang="fr-FR" b="1" i="1" dirty="0" smtClean="0"/>
              <a:t>lumière</a:t>
            </a:r>
            <a:r>
              <a:rPr lang="fr-FR" i="1" dirty="0" smtClean="0"/>
              <a:t> des nations, pour ouvrir les yeux des aveugles, pour extraire du cachot le prisonnier et de la prison ceux qui habitent les ténèbres. </a:t>
            </a:r>
            <a:r>
              <a:rPr lang="fr-FR" b="1" i="1" dirty="0" smtClean="0"/>
              <a:t>Je suis Yahvé</a:t>
            </a:r>
            <a:r>
              <a:rPr lang="fr-FR" i="1" dirty="0" smtClean="0"/>
              <a:t>, tel est mon nom !</a:t>
            </a:r>
            <a:r>
              <a:rPr lang="fr-FR" dirty="0" smtClean="0"/>
              <a:t> » (Is. 42, 6-7 – 1</a:t>
            </a:r>
            <a:r>
              <a:rPr lang="fr-FR" baseline="30000" dirty="0" smtClean="0"/>
              <a:t>er</a:t>
            </a:r>
            <a:r>
              <a:rPr lang="fr-FR" dirty="0" smtClean="0"/>
              <a:t> Chant du Serviteur)</a:t>
            </a:r>
          </a:p>
          <a:p>
            <a:pPr algn="just"/>
            <a:r>
              <a:rPr lang="fr-FR" b="1" dirty="0" smtClean="0"/>
              <a:t>Qui est ce serviteur ? </a:t>
            </a:r>
            <a:r>
              <a:rPr lang="fr-FR" dirty="0" smtClean="0"/>
              <a:t>Un peuple, un prophète, un homme, le Christ, toi, moi, tout homme ?</a:t>
            </a:r>
          </a:p>
          <a:p>
            <a:pPr algn="just"/>
            <a:r>
              <a:rPr lang="fr-FR" b="1" dirty="0" smtClean="0">
                <a:solidFill>
                  <a:schemeClr val="accent6">
                    <a:lumMod val="50000"/>
                  </a:schemeClr>
                </a:solidFill>
              </a:rPr>
              <a:t>L’appel qui vient du « Dieu vivant »</a:t>
            </a:r>
            <a:r>
              <a:rPr lang="fr-FR" dirty="0" smtClean="0">
                <a:solidFill>
                  <a:schemeClr val="accent6">
                    <a:lumMod val="50000"/>
                  </a:schemeClr>
                </a:solidFill>
              </a:rPr>
              <a:t> fait du serviteur « un </a:t>
            </a:r>
            <a:r>
              <a:rPr lang="fr-FR" dirty="0">
                <a:solidFill>
                  <a:schemeClr val="accent6">
                    <a:lumMod val="50000"/>
                  </a:schemeClr>
                </a:solidFill>
              </a:rPr>
              <a:t>ê</a:t>
            </a:r>
            <a:r>
              <a:rPr lang="fr-FR" dirty="0" smtClean="0">
                <a:solidFill>
                  <a:schemeClr val="accent6">
                    <a:lumMod val="50000"/>
                  </a:schemeClr>
                </a:solidFill>
              </a:rPr>
              <a:t>tre en alliance » qui rejoint les hommes en souffrance </a:t>
            </a:r>
            <a:endParaRPr lang="fr-FR" dirty="0">
              <a:solidFill>
                <a:schemeClr val="accent6">
                  <a:lumMod val="50000"/>
                </a:schemeClr>
              </a:solidFill>
            </a:endParaRPr>
          </a:p>
        </p:txBody>
      </p:sp>
    </p:spTree>
    <p:extLst>
      <p:ext uri="{BB962C8B-B14F-4D97-AF65-F5344CB8AC3E}">
        <p14:creationId xmlns:p14="http://schemas.microsoft.com/office/powerpoint/2010/main" val="37539123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t>La figure du Christ, « l’Envoyé »</a:t>
            </a:r>
            <a:endParaRPr lang="fr-FR" sz="3600" b="1" dirty="0"/>
          </a:p>
        </p:txBody>
      </p:sp>
      <p:sp>
        <p:nvSpPr>
          <p:cNvPr id="3" name="Espace réservé du contenu 2"/>
          <p:cNvSpPr>
            <a:spLocks noGrp="1"/>
          </p:cNvSpPr>
          <p:nvPr>
            <p:ph idx="1"/>
          </p:nvPr>
        </p:nvSpPr>
        <p:spPr/>
        <p:txBody>
          <a:bodyPr>
            <a:normAutofit fontScale="62500" lnSpcReduction="20000"/>
          </a:bodyPr>
          <a:lstStyle/>
          <a:p>
            <a:pPr algn="just"/>
            <a:endParaRPr lang="fr-FR" dirty="0" smtClean="0"/>
          </a:p>
          <a:p>
            <a:pPr algn="just"/>
            <a:r>
              <a:rPr lang="fr-FR" dirty="0" smtClean="0"/>
              <a:t>« </a:t>
            </a:r>
            <a:r>
              <a:rPr lang="fr-FR" i="1" dirty="0" smtClean="0"/>
              <a:t>Il vint à Nazareth où il avait été élevé, entra, selon sa coutume le jour du sabbat, dans la synagogue et se leva pour faire la lecture. On lui remit le livre du prophète Isaïe et, déroulant le livre, il trouva le passage où il était écrit : « </a:t>
            </a:r>
            <a:r>
              <a:rPr lang="fr-FR" b="1" i="1" dirty="0" smtClean="0"/>
              <a:t>L’Esprit du Seigneur est sur moi, parce qu’il m’a consacré par l’onction, pour porter la bonne nouvelle aux pauvres. Il m’a envoyé annoncer aux captifs la délivrance et aux aveugles le retour à la vue, renvoyer en liberté les opprimés, proclamer une année de grâce du Seigneur. </a:t>
            </a:r>
            <a:r>
              <a:rPr lang="fr-FR" i="1" dirty="0" smtClean="0"/>
              <a:t>» Il replia le livre, le rendit au servant et s’assit. Tous dans la synagogue tenaient les yeux fixés sur lui. Alors il se mit à leur dire : «Aujourd’hui s’accomplit à vos oreilles ce passage de l’Ecriture </a:t>
            </a:r>
            <a:r>
              <a:rPr lang="fr-FR" dirty="0" smtClean="0"/>
              <a:t>». </a:t>
            </a:r>
          </a:p>
          <a:p>
            <a:pPr marL="0" indent="0" algn="just">
              <a:buNone/>
            </a:pPr>
            <a:endParaRPr lang="fr-FR" dirty="0" smtClean="0"/>
          </a:p>
          <a:p>
            <a:pPr algn="just"/>
            <a:r>
              <a:rPr lang="fr-FR" dirty="0" smtClean="0"/>
              <a:t>La consécration et l’envoi du Serviteur, de la part du Seigneur, fait de lui le messager auprès des pauvres, des captifs et des opprimés et auprès de la communauté humaine tout entière, pour cette année de grâce qui vient de la part de Dieu.</a:t>
            </a:r>
          </a:p>
          <a:p>
            <a:pPr marL="0" indent="0" algn="just">
              <a:buNone/>
            </a:pPr>
            <a:endParaRPr lang="fr-FR" dirty="0" smtClean="0"/>
          </a:p>
          <a:p>
            <a:pPr algn="just"/>
            <a:r>
              <a:rPr lang="fr-FR" dirty="0" smtClean="0">
                <a:solidFill>
                  <a:schemeClr val="accent6">
                    <a:lumMod val="50000"/>
                  </a:schemeClr>
                </a:solidFill>
              </a:rPr>
              <a:t>On aura remarqué le lien très fort entre </a:t>
            </a:r>
          </a:p>
          <a:p>
            <a:pPr lvl="1" algn="just"/>
            <a:r>
              <a:rPr lang="fr-FR" b="1" dirty="0" smtClean="0">
                <a:solidFill>
                  <a:schemeClr val="accent6">
                    <a:lumMod val="50000"/>
                  </a:schemeClr>
                </a:solidFill>
              </a:rPr>
              <a:t>la consécration par l’Esprit (baptême), </a:t>
            </a:r>
            <a:r>
              <a:rPr lang="fr-FR" dirty="0" smtClean="0">
                <a:solidFill>
                  <a:schemeClr val="accent6">
                    <a:lumMod val="50000"/>
                  </a:schemeClr>
                </a:solidFill>
              </a:rPr>
              <a:t> </a:t>
            </a:r>
          </a:p>
          <a:p>
            <a:pPr lvl="1" algn="just"/>
            <a:r>
              <a:rPr lang="fr-FR" b="1" dirty="0" smtClean="0">
                <a:solidFill>
                  <a:schemeClr val="accent6">
                    <a:lumMod val="50000"/>
                  </a:schemeClr>
                </a:solidFill>
              </a:rPr>
              <a:t>l’envoi à la rencontre des souffrants (diaconie) </a:t>
            </a:r>
          </a:p>
          <a:p>
            <a:pPr lvl="1" algn="just"/>
            <a:r>
              <a:rPr lang="fr-FR" b="1" dirty="0" smtClean="0">
                <a:solidFill>
                  <a:schemeClr val="accent6">
                    <a:lumMod val="50000"/>
                  </a:schemeClr>
                </a:solidFill>
              </a:rPr>
              <a:t>le temps de grâce du Seigneur (la Vie plus forte que la mort)</a:t>
            </a:r>
          </a:p>
          <a:p>
            <a:pPr algn="just"/>
            <a:endParaRPr lang="fr-FR" dirty="0"/>
          </a:p>
        </p:txBody>
      </p:sp>
    </p:spTree>
    <p:extLst>
      <p:ext uri="{BB962C8B-B14F-4D97-AF65-F5344CB8AC3E}">
        <p14:creationId xmlns:p14="http://schemas.microsoft.com/office/powerpoint/2010/main" val="1483457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Du prophète au Christ et du Christ au disciple : devenir serviteur de la rencontre</a:t>
            </a:r>
            <a:endParaRPr lang="fr-FR" sz="3200" b="1" dirty="0"/>
          </a:p>
        </p:txBody>
      </p:sp>
      <p:sp>
        <p:nvSpPr>
          <p:cNvPr id="3" name="Espace réservé du contenu 2"/>
          <p:cNvSpPr>
            <a:spLocks noGrp="1"/>
          </p:cNvSpPr>
          <p:nvPr>
            <p:ph idx="1"/>
          </p:nvPr>
        </p:nvSpPr>
        <p:spPr/>
        <p:txBody>
          <a:bodyPr>
            <a:normAutofit fontScale="85000" lnSpcReduction="20000"/>
          </a:bodyPr>
          <a:lstStyle/>
          <a:p>
            <a:r>
              <a:rPr lang="fr-FR" b="1" dirty="0" smtClean="0"/>
              <a:t>La constante des « 4 Chants du serviteur » </a:t>
            </a:r>
            <a:r>
              <a:rPr lang="fr-FR" dirty="0" smtClean="0"/>
              <a:t>(Isaïe 42, 1 -9; Isaïe 49, 1 – 7; Isaïe 50, 4 – 11; Isaïe 52, 1 – 12), c’est que l’appel au service vient de Dieu – et qu’il vient toucher le serviteur, dans son humanité (marquée par la confiance et par la fragilité – Cf. 2</a:t>
            </a:r>
            <a:r>
              <a:rPr lang="fr-FR" baseline="30000" dirty="0" smtClean="0"/>
              <a:t>ème</a:t>
            </a:r>
            <a:r>
              <a:rPr lang="fr-FR" dirty="0" smtClean="0"/>
              <a:t> Chant –)… afin de l’envoyer à la rencontre des hommes blessés.</a:t>
            </a:r>
          </a:p>
          <a:p>
            <a:r>
              <a:rPr lang="fr-FR" b="1" dirty="0" smtClean="0"/>
              <a:t>C’est à partir de cette vulnérabilité </a:t>
            </a:r>
            <a:r>
              <a:rPr lang="fr-FR" dirty="0" smtClean="0"/>
              <a:t>découverte, reconnue et consentie, que le prophète assume sa mission</a:t>
            </a:r>
          </a:p>
          <a:p>
            <a:r>
              <a:rPr lang="fr-FR" b="1" dirty="0" smtClean="0">
                <a:solidFill>
                  <a:schemeClr val="accent6">
                    <a:lumMod val="50000"/>
                  </a:schemeClr>
                </a:solidFill>
              </a:rPr>
              <a:t>C’est à partir de son implication en notre humanité </a:t>
            </a:r>
            <a:r>
              <a:rPr lang="fr-FR" dirty="0" smtClean="0">
                <a:solidFill>
                  <a:schemeClr val="accent6">
                    <a:lumMod val="50000"/>
                  </a:schemeClr>
                </a:solidFill>
              </a:rPr>
              <a:t>(jusqu’à la croix – « la kénose » Cf. Phil. 2,5) que le Christ se manifeste comme le Serviteur  de l’homme (« le Fils de l’homme ») et qu’il l’unit à sa divinité</a:t>
            </a:r>
            <a:r>
              <a:rPr lang="fr-FR" dirty="0" smtClean="0"/>
              <a:t>.</a:t>
            </a:r>
          </a:p>
          <a:p>
            <a:r>
              <a:rPr lang="fr-FR" b="1" dirty="0" smtClean="0"/>
              <a:t>C’est à partir de la reconnaissance de notre faiblesse </a:t>
            </a:r>
            <a:r>
              <a:rPr lang="fr-FR" dirty="0" smtClean="0"/>
              <a:t>que nous pouvons à notre tour devenir des serviteurs de la rencontre.</a:t>
            </a:r>
            <a:endParaRPr lang="fr-FR" dirty="0"/>
          </a:p>
        </p:txBody>
      </p:sp>
    </p:spTree>
    <p:extLst>
      <p:ext uri="{BB962C8B-B14F-4D97-AF65-F5344CB8AC3E}">
        <p14:creationId xmlns:p14="http://schemas.microsoft.com/office/powerpoint/2010/main" val="25709866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t>2. Pourquoi parler de « rencontre » ?</a:t>
            </a:r>
            <a:endParaRPr lang="fr-FR" sz="3600" b="1" dirty="0"/>
          </a:p>
        </p:txBody>
      </p:sp>
      <p:sp>
        <p:nvSpPr>
          <p:cNvPr id="3" name="Espace réservé du contenu 2"/>
          <p:cNvSpPr>
            <a:spLocks noGrp="1"/>
          </p:cNvSpPr>
          <p:nvPr>
            <p:ph idx="1"/>
          </p:nvPr>
        </p:nvSpPr>
        <p:spPr/>
        <p:txBody>
          <a:bodyPr>
            <a:normAutofit fontScale="92500"/>
          </a:bodyPr>
          <a:lstStyle/>
          <a:p>
            <a:pPr algn="just"/>
            <a:r>
              <a:rPr lang="fr-FR" b="1" dirty="0" smtClean="0">
                <a:solidFill>
                  <a:schemeClr val="accent6">
                    <a:lumMod val="50000"/>
                  </a:schemeClr>
                </a:solidFill>
              </a:rPr>
              <a:t>La rencontre est le nom moderne de l’alliance</a:t>
            </a:r>
            <a:r>
              <a:rPr lang="fr-FR" dirty="0" smtClean="0"/>
              <a:t>.</a:t>
            </a:r>
          </a:p>
          <a:p>
            <a:pPr algn="just"/>
            <a:r>
              <a:rPr lang="fr-FR" dirty="0" smtClean="0"/>
              <a:t>Elle présuppose une </a:t>
            </a:r>
            <a:r>
              <a:rPr lang="fr-FR" b="1" dirty="0" smtClean="0"/>
              <a:t>approche</a:t>
            </a:r>
            <a:r>
              <a:rPr lang="fr-FR" dirty="0" smtClean="0"/>
              <a:t> qui n’est motivée ni par une volonté de pouvoir sur l’autre (décision; appropriation; main mise) ni par un calcul, ni même par une volonté de reconnaissance</a:t>
            </a:r>
          </a:p>
          <a:p>
            <a:pPr algn="just"/>
            <a:r>
              <a:rPr lang="fr-FR" dirty="0" smtClean="0"/>
              <a:t>Elle est </a:t>
            </a:r>
            <a:r>
              <a:rPr lang="fr-FR" b="1" dirty="0" smtClean="0"/>
              <a:t>une approche de l’autre comme autre</a:t>
            </a:r>
            <a:r>
              <a:rPr lang="fr-FR" dirty="0" smtClean="0"/>
              <a:t>, qui nous touche, dans son histoire (personnelle et communautaire) et dans son caractère unique et irréductible</a:t>
            </a:r>
          </a:p>
          <a:p>
            <a:pPr algn="just"/>
            <a:r>
              <a:rPr lang="fr-FR" dirty="0" smtClean="0"/>
              <a:t>Elle est </a:t>
            </a:r>
            <a:r>
              <a:rPr lang="fr-FR" b="1" dirty="0" smtClean="0"/>
              <a:t>une joie de rencontrer un frère en humanité, </a:t>
            </a:r>
            <a:r>
              <a:rPr lang="fr-FR" dirty="0" smtClean="0"/>
              <a:t>sans prétendre savoir où nous conduira le chemin de cette rencontre</a:t>
            </a:r>
            <a:endParaRPr lang="fr-FR" b="1" dirty="0"/>
          </a:p>
        </p:txBody>
      </p:sp>
    </p:spTree>
    <p:extLst>
      <p:ext uri="{BB962C8B-B14F-4D97-AF65-F5344CB8AC3E}">
        <p14:creationId xmlns:p14="http://schemas.microsoft.com/office/powerpoint/2010/main" val="35286081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600" b="1" dirty="0" smtClean="0"/>
              <a:t>L’appel au service : </a:t>
            </a:r>
            <a:br>
              <a:rPr lang="fr-FR" sz="3600" b="1" dirty="0" smtClean="0"/>
            </a:br>
            <a:r>
              <a:rPr lang="fr-FR" sz="3600" b="1" dirty="0" smtClean="0"/>
              <a:t>		un chemin de contemplation</a:t>
            </a:r>
            <a:endParaRPr lang="fr-FR" sz="3600" b="1" dirty="0"/>
          </a:p>
        </p:txBody>
      </p:sp>
      <p:sp>
        <p:nvSpPr>
          <p:cNvPr id="3" name="Espace réservé du contenu 2"/>
          <p:cNvSpPr>
            <a:spLocks noGrp="1"/>
          </p:cNvSpPr>
          <p:nvPr>
            <p:ph idx="1"/>
          </p:nvPr>
        </p:nvSpPr>
        <p:spPr/>
        <p:txBody>
          <a:bodyPr>
            <a:normAutofit fontScale="70000" lnSpcReduction="20000"/>
          </a:bodyPr>
          <a:lstStyle/>
          <a:p>
            <a:r>
              <a:rPr lang="fr-FR" dirty="0" smtClean="0"/>
              <a:t>« </a:t>
            </a:r>
            <a:r>
              <a:rPr lang="fr-FR" i="1" dirty="0" smtClean="0"/>
              <a:t>Notre engagement ne consiste pas exclusivement en des actions ou des programmes de promotion et d’assistance ; ce que l’Esprit suscite n’est pas un débordement d’activisme, mais avant tout une attention à l’autre qu’il « considère comme un avec lui</a:t>
            </a:r>
            <a:r>
              <a:rPr lang="fr-FR" dirty="0" smtClean="0"/>
              <a:t> » [Cf. St Thomas </a:t>
            </a:r>
            <a:r>
              <a:rPr lang="fr-FR" dirty="0" err="1" smtClean="0"/>
              <a:t>d’Aq</a:t>
            </a:r>
            <a:r>
              <a:rPr lang="fr-FR" dirty="0" smtClean="0"/>
              <a:t>. S.T. II-II, q.27,A2] » (…)</a:t>
            </a:r>
          </a:p>
          <a:p>
            <a:pPr marL="0" indent="0">
              <a:buNone/>
            </a:pPr>
            <a:endParaRPr lang="fr-FR" dirty="0" smtClean="0"/>
          </a:p>
          <a:p>
            <a:r>
              <a:rPr lang="fr-FR" dirty="0" smtClean="0"/>
              <a:t>« </a:t>
            </a:r>
            <a:r>
              <a:rPr lang="fr-FR" i="1" dirty="0" smtClean="0"/>
              <a:t>Le véritable amour est toujours contemplatif, il nous permet de servir l’autre non par nécessité ni par vanité, mais parce qu’il est beau, au-delà de ses apparences : c’est parce qu’on aime quelqu’un qu’on lui fait des cadeaux » (ibidem)</a:t>
            </a:r>
            <a:r>
              <a:rPr lang="fr-FR" i="1" dirty="0"/>
              <a:t> </a:t>
            </a:r>
            <a:r>
              <a:rPr lang="fr-FR" i="1" dirty="0" smtClean="0"/>
              <a:t>Le pauvre, quand il est aimé, « est estimé d’un grand prix » (ibid.)(…)</a:t>
            </a:r>
          </a:p>
          <a:p>
            <a:pPr marL="0" indent="0">
              <a:buNone/>
            </a:pPr>
            <a:endParaRPr lang="fr-FR" i="1" dirty="0" smtClean="0"/>
          </a:p>
          <a:p>
            <a:r>
              <a:rPr lang="fr-FR" dirty="0" smtClean="0">
                <a:solidFill>
                  <a:schemeClr val="accent6">
                    <a:lumMod val="50000"/>
                  </a:schemeClr>
                </a:solidFill>
              </a:rPr>
              <a:t>(Cf. Isaïe 43, 4-5 : «</a:t>
            </a:r>
            <a:r>
              <a:rPr lang="fr-FR" b="1" dirty="0" smtClean="0">
                <a:solidFill>
                  <a:schemeClr val="accent6">
                    <a:lumMod val="50000"/>
                  </a:schemeClr>
                </a:solidFill>
              </a:rPr>
              <a:t>Tu as du prix à mes yeux, tu as de la valeur et je t’aime, ne crains pas car je suis avec toi</a:t>
            </a:r>
            <a:r>
              <a:rPr lang="fr-FR" dirty="0" smtClean="0">
                <a:solidFill>
                  <a:schemeClr val="accent6">
                    <a:lumMod val="50000"/>
                  </a:schemeClr>
                </a:solidFill>
              </a:rPr>
              <a:t> »)</a:t>
            </a:r>
          </a:p>
          <a:p>
            <a:pPr marL="0" indent="0">
              <a:buNone/>
            </a:pPr>
            <a:endParaRPr lang="fr-FR" dirty="0" smtClean="0"/>
          </a:p>
          <a:p>
            <a:r>
              <a:rPr lang="fr-FR" dirty="0" smtClean="0"/>
              <a:t>« </a:t>
            </a:r>
            <a:r>
              <a:rPr lang="fr-FR" i="1" dirty="0" smtClean="0"/>
              <a:t>C’est seulement à partir de cette proximité réelle et cordiale que nous pouvons (les) accompagner comme il convient sur leur chemin de libération</a:t>
            </a:r>
            <a:r>
              <a:rPr lang="fr-FR" dirty="0" smtClean="0"/>
              <a:t> » (François, La joie de l’Evangile n° 199)</a:t>
            </a:r>
          </a:p>
        </p:txBody>
      </p:sp>
    </p:spTree>
    <p:extLst>
      <p:ext uri="{BB962C8B-B14F-4D97-AF65-F5344CB8AC3E}">
        <p14:creationId xmlns:p14="http://schemas.microsoft.com/office/powerpoint/2010/main" val="8932371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4000" b="1" dirty="0" smtClean="0"/>
              <a:t> La clé de la rencontre : l’estime</a:t>
            </a:r>
            <a:endParaRPr lang="fr-FR" sz="4000" b="1" dirty="0"/>
          </a:p>
        </p:txBody>
      </p:sp>
      <p:sp>
        <p:nvSpPr>
          <p:cNvPr id="3" name="Espace réservé du contenu 2"/>
          <p:cNvSpPr>
            <a:spLocks noGrp="1"/>
          </p:cNvSpPr>
          <p:nvPr>
            <p:ph idx="1"/>
          </p:nvPr>
        </p:nvSpPr>
        <p:spPr/>
        <p:txBody>
          <a:bodyPr>
            <a:normAutofit fontScale="70000" lnSpcReduction="20000"/>
          </a:bodyPr>
          <a:lstStyle/>
          <a:p>
            <a:endParaRPr lang="fr-FR" dirty="0" smtClean="0"/>
          </a:p>
          <a:p>
            <a:r>
              <a:rPr lang="fr-FR" dirty="0" smtClean="0"/>
              <a:t>Dans sa réflexion sur « la visée éthique », le philosophe chrétien Paul </a:t>
            </a:r>
            <a:r>
              <a:rPr lang="fr-FR" dirty="0" err="1" smtClean="0"/>
              <a:t>Ricoeur</a:t>
            </a:r>
            <a:r>
              <a:rPr lang="fr-FR" dirty="0" smtClean="0"/>
              <a:t>, définit trois niveaux de la responsabilité humaine </a:t>
            </a:r>
          </a:p>
          <a:p>
            <a:pPr lvl="1"/>
            <a:r>
              <a:rPr lang="fr-FR" dirty="0" smtClean="0"/>
              <a:t>La recherche d’une vie accomplie (« vie bonne »)</a:t>
            </a:r>
          </a:p>
          <a:p>
            <a:pPr lvl="1"/>
            <a:r>
              <a:rPr lang="fr-FR" b="1" dirty="0" smtClean="0"/>
              <a:t>Avec </a:t>
            </a:r>
            <a:r>
              <a:rPr lang="fr-FR" dirty="0" smtClean="0"/>
              <a:t>et </a:t>
            </a:r>
            <a:r>
              <a:rPr lang="fr-FR" b="1" dirty="0" smtClean="0"/>
              <a:t>pour</a:t>
            </a:r>
            <a:r>
              <a:rPr lang="fr-FR" dirty="0" smtClean="0"/>
              <a:t> l’autre (dans une estime réciproque)</a:t>
            </a:r>
          </a:p>
          <a:p>
            <a:pPr lvl="1"/>
            <a:r>
              <a:rPr lang="fr-FR" dirty="0" smtClean="0"/>
              <a:t>Dans des institutions justes (qui sauvegarde la dignité des personnes grâce au/x  droit/s) (</a:t>
            </a:r>
            <a:r>
              <a:rPr lang="fr-FR" dirty="0" err="1" smtClean="0"/>
              <a:t>Cf</a:t>
            </a:r>
            <a:r>
              <a:rPr lang="fr-FR" dirty="0" smtClean="0"/>
              <a:t> P. </a:t>
            </a:r>
            <a:r>
              <a:rPr lang="fr-FR" dirty="0" err="1" smtClean="0"/>
              <a:t>Ricoeur</a:t>
            </a:r>
            <a:r>
              <a:rPr lang="fr-FR" dirty="0" smtClean="0"/>
              <a:t>, Soi même comme un autre, Seuil, 1990, p. 202 à 236)</a:t>
            </a:r>
          </a:p>
          <a:p>
            <a:pPr marL="393192" lvl="1" indent="0">
              <a:buNone/>
            </a:pPr>
            <a:endParaRPr lang="fr-FR" dirty="0" smtClean="0"/>
          </a:p>
          <a:p>
            <a:r>
              <a:rPr lang="fr-FR" dirty="0" smtClean="0"/>
              <a:t>Et il précise : l’estime que nous offrons « </a:t>
            </a:r>
            <a:r>
              <a:rPr lang="fr-FR" b="1" i="1" dirty="0" smtClean="0"/>
              <a:t>rejaillit en estime de nous-mêmes </a:t>
            </a:r>
            <a:r>
              <a:rPr lang="fr-FR" dirty="0" smtClean="0"/>
              <a:t>»</a:t>
            </a:r>
          </a:p>
          <a:p>
            <a:pPr marL="0" indent="0">
              <a:buNone/>
            </a:pPr>
            <a:endParaRPr lang="fr-FR" dirty="0" smtClean="0"/>
          </a:p>
          <a:p>
            <a:r>
              <a:rPr lang="fr-FR" dirty="0" smtClean="0">
                <a:solidFill>
                  <a:schemeClr val="accent6">
                    <a:lumMod val="50000"/>
                  </a:schemeClr>
                </a:solidFill>
              </a:rPr>
              <a:t>Nous retrouvons là la « Règle d’or » qui traverse les deux Testaments : « tout ce que tu voudrais que l’autre (les autres) fasse(nt) pour toi, fais-le toi-même pour lui (pour eux) »</a:t>
            </a:r>
          </a:p>
          <a:p>
            <a:pPr marL="0" indent="0">
              <a:buNone/>
            </a:pPr>
            <a:endParaRPr lang="fr-FR" dirty="0" smtClean="0">
              <a:solidFill>
                <a:schemeClr val="accent6">
                  <a:lumMod val="50000"/>
                </a:schemeClr>
              </a:solidFill>
            </a:endParaRPr>
          </a:p>
          <a:p>
            <a:r>
              <a:rPr lang="fr-FR" dirty="0" smtClean="0"/>
              <a:t>Et Jésus ajoute (Mt. 7, 12) : « </a:t>
            </a:r>
            <a:r>
              <a:rPr lang="fr-FR" i="1" dirty="0" smtClean="0"/>
              <a:t>Voilà la Loi et les Prophètes</a:t>
            </a:r>
            <a:r>
              <a:rPr lang="fr-FR" dirty="0" smtClean="0"/>
              <a:t> »</a:t>
            </a:r>
            <a:endParaRPr lang="fr-FR" dirty="0"/>
          </a:p>
        </p:txBody>
      </p:sp>
    </p:spTree>
    <p:extLst>
      <p:ext uri="{BB962C8B-B14F-4D97-AF65-F5344CB8AC3E}">
        <p14:creationId xmlns:p14="http://schemas.microsoft.com/office/powerpoint/2010/main" val="140845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b="1" dirty="0" smtClean="0"/>
              <a:t>Avec et pour : </a:t>
            </a:r>
            <a:br>
              <a:rPr lang="fr-FR" sz="3200" b="1" dirty="0" smtClean="0"/>
            </a:br>
            <a:r>
              <a:rPr lang="fr-FR" sz="3200" b="1" dirty="0"/>
              <a:t>	</a:t>
            </a:r>
            <a:r>
              <a:rPr lang="fr-FR" sz="3200" b="1" dirty="0" smtClean="0"/>
              <a:t>deux petits mots pour dire la </a:t>
            </a:r>
            <a:r>
              <a:rPr lang="fr-FR" sz="3200" b="1" dirty="0" err="1" smtClean="0"/>
              <a:t>co</a:t>
            </a:r>
            <a:r>
              <a:rPr lang="fr-FR" sz="3200" b="1" dirty="0" smtClean="0"/>
              <a:t>-humanité </a:t>
            </a:r>
            <a:endParaRPr lang="fr-FR" sz="3200" b="1" dirty="0"/>
          </a:p>
        </p:txBody>
      </p:sp>
      <p:sp>
        <p:nvSpPr>
          <p:cNvPr id="3" name="Espace réservé du contenu 2"/>
          <p:cNvSpPr>
            <a:spLocks noGrp="1"/>
          </p:cNvSpPr>
          <p:nvPr>
            <p:ph idx="1"/>
          </p:nvPr>
        </p:nvSpPr>
        <p:spPr/>
        <p:txBody>
          <a:bodyPr>
            <a:normAutofit fontScale="77500" lnSpcReduction="20000"/>
          </a:bodyPr>
          <a:lstStyle/>
          <a:p>
            <a:endParaRPr lang="fr-FR" dirty="0" smtClean="0"/>
          </a:p>
          <a:p>
            <a:r>
              <a:rPr lang="fr-FR" dirty="0" smtClean="0"/>
              <a:t>Par où commençons-nous ? </a:t>
            </a:r>
            <a:r>
              <a:rPr lang="fr-FR" b="1" dirty="0" smtClean="0"/>
              <a:t>Avec </a:t>
            </a:r>
            <a:r>
              <a:rPr lang="fr-FR" dirty="0" smtClean="0"/>
              <a:t>ou</a:t>
            </a:r>
            <a:r>
              <a:rPr lang="fr-FR" b="1" dirty="0" smtClean="0"/>
              <a:t> Pour </a:t>
            </a:r>
            <a:r>
              <a:rPr lang="fr-FR" dirty="0" smtClean="0"/>
              <a:t>?</a:t>
            </a:r>
          </a:p>
          <a:p>
            <a:pPr marL="0" indent="0">
              <a:buNone/>
            </a:pPr>
            <a:endParaRPr lang="fr-FR" dirty="0" smtClean="0"/>
          </a:p>
          <a:p>
            <a:r>
              <a:rPr lang="fr-FR" dirty="0" smtClean="0"/>
              <a:t>Quelle place tient dans notre action : le regard, l’écoute, la parole, le partage (de l’histoire et du pain) ?</a:t>
            </a:r>
          </a:p>
          <a:p>
            <a:pPr lvl="1"/>
            <a:r>
              <a:rPr lang="fr-FR" dirty="0" smtClean="0"/>
              <a:t>Cet autre qui est là et qui souvent cherche à « se faire proche » avant même que je l’aie rencontré (par l’appel, par une demande, par une main tendue)</a:t>
            </a:r>
          </a:p>
          <a:p>
            <a:pPr lvl="1"/>
            <a:r>
              <a:rPr lang="fr-FR" dirty="0" smtClean="0"/>
              <a:t>Cet autre qui est là avec un passé, une famille… ou avec sa solitude</a:t>
            </a:r>
          </a:p>
          <a:p>
            <a:pPr lvl="1"/>
            <a:r>
              <a:rPr lang="fr-FR" dirty="0" smtClean="0"/>
              <a:t>Cet autre qui cherche ses mots… parce tout ne peut se dire avec des mots (la souffrance et l’indicible)</a:t>
            </a:r>
          </a:p>
          <a:p>
            <a:pPr marL="393192" lvl="1" indent="0">
              <a:buNone/>
            </a:pPr>
            <a:endParaRPr lang="fr-FR" dirty="0" smtClean="0">
              <a:solidFill>
                <a:schemeClr val="accent6">
                  <a:lumMod val="50000"/>
                </a:schemeClr>
              </a:solidFill>
            </a:endParaRPr>
          </a:p>
          <a:p>
            <a:r>
              <a:rPr lang="fr-FR" b="1" dirty="0" smtClean="0">
                <a:solidFill>
                  <a:schemeClr val="accent6">
                    <a:lumMod val="50000"/>
                  </a:schemeClr>
                </a:solidFill>
              </a:rPr>
              <a:t>On perçoit la possible dérive du « pour l’autre » qui prétendrait trouver la solution de ce « problème social »  qui est pourtant et avant tout « une attente de l’autre » (enjeux de l’accompagnement)</a:t>
            </a:r>
            <a:r>
              <a:rPr lang="fr-FR" b="1" dirty="0" smtClean="0"/>
              <a:t>    </a:t>
            </a:r>
            <a:endParaRPr lang="fr-FR" b="1" dirty="0"/>
          </a:p>
        </p:txBody>
      </p:sp>
    </p:spTree>
    <p:extLst>
      <p:ext uri="{BB962C8B-B14F-4D97-AF65-F5344CB8AC3E}">
        <p14:creationId xmlns:p14="http://schemas.microsoft.com/office/powerpoint/2010/main" val="337414106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332</TotalTime>
  <Words>558</Words>
  <Application>Microsoft Office PowerPoint</Application>
  <PresentationFormat>Affichage à l'écran (4:3)</PresentationFormat>
  <Paragraphs>191</Paragraphs>
  <Slides>21</Slides>
  <Notes>0</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Débit</vt:lpstr>
      <vt:lpstr>Un Christ « à la rencontre     de l’homme blessé »</vt:lpstr>
      <vt:lpstr>Penser la diaconie comme une rencontre</vt:lpstr>
      <vt:lpstr>1. La figure du « serviteur »      dans le Livre d’Isaïe</vt:lpstr>
      <vt:lpstr>La figure du Christ, « l’Envoyé »</vt:lpstr>
      <vt:lpstr>Du prophète au Christ et du Christ au disciple : devenir serviteur de la rencontre</vt:lpstr>
      <vt:lpstr>2. Pourquoi parler de « rencontre » ?</vt:lpstr>
      <vt:lpstr>L’appel au service :    un chemin de contemplation</vt:lpstr>
      <vt:lpstr> La clé de la rencontre : l’estime</vt:lpstr>
      <vt:lpstr>Avec et pour :   deux petits mots pour dire la co-humanité </vt:lpstr>
      <vt:lpstr>3. La rencontre du Christ avec l’homme blessé</vt:lpstr>
      <vt:lpstr>Vivre la rencontre comme la source d’une espérance</vt:lpstr>
      <vt:lpstr> Vivre la diaconie   comme « un amour reçu et partagé »</vt:lpstr>
      <vt:lpstr>Entre le Père de miséricorde et les hommes en souffrance… le Christ de l’Agapè</vt:lpstr>
      <vt:lpstr>4. Agapè, diaconie et communion</vt:lpstr>
      <vt:lpstr>Le choix du service     vécu comme rencontre</vt:lpstr>
      <vt:lpstr> Esprit, regard, et rencontre</vt:lpstr>
      <vt:lpstr>Joie et espoirs des hommes…     dans la lumière du Christ</vt:lpstr>
      <vt:lpstr>* Incidences pastorales</vt:lpstr>
      <vt:lpstr>Est-il pertinent de parler     d’une « pastorale sociale » ?</vt:lpstr>
      <vt:lpstr>Dans la passion d’une humanité en attente - pour nos frères, les hôpitaux ou dans les files des « demandeurs d’asile » …</vt:lpstr>
      <vt:lpstr>Dans la dynamique spirituelle et pastorale       du Concile Vatican II</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 Christ « à la rencontre     de l’homme blessé »</dc:title>
  <dc:creator>BMD</dc:creator>
  <cp:lastModifiedBy>BMD</cp:lastModifiedBy>
  <cp:revision>32</cp:revision>
  <dcterms:created xsi:type="dcterms:W3CDTF">2015-03-18T08:31:53Z</dcterms:created>
  <dcterms:modified xsi:type="dcterms:W3CDTF">2016-04-19T19:51:06Z</dcterms:modified>
</cp:coreProperties>
</file>